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7"/>
  </p:notesMasterIdLst>
  <p:sldIdLst>
    <p:sldId id="256" r:id="rId2"/>
    <p:sldId id="258" r:id="rId3"/>
    <p:sldId id="369" r:id="rId4"/>
    <p:sldId id="290" r:id="rId5"/>
    <p:sldId id="282" r:id="rId6"/>
    <p:sldId id="370" r:id="rId7"/>
    <p:sldId id="257" r:id="rId8"/>
    <p:sldId id="266" r:id="rId9"/>
    <p:sldId id="364" r:id="rId10"/>
    <p:sldId id="259" r:id="rId11"/>
    <p:sldId id="287" r:id="rId12"/>
    <p:sldId id="267" r:id="rId13"/>
    <p:sldId id="264" r:id="rId14"/>
    <p:sldId id="363" r:id="rId15"/>
    <p:sldId id="261" r:id="rId16"/>
    <p:sldId id="265" r:id="rId17"/>
    <p:sldId id="371" r:id="rId18"/>
    <p:sldId id="304" r:id="rId19"/>
    <p:sldId id="336" r:id="rId20"/>
    <p:sldId id="365" r:id="rId21"/>
    <p:sldId id="367" r:id="rId22"/>
    <p:sldId id="388" r:id="rId23"/>
    <p:sldId id="349" r:id="rId24"/>
    <p:sldId id="350" r:id="rId25"/>
    <p:sldId id="351" r:id="rId26"/>
    <p:sldId id="352" r:id="rId27"/>
    <p:sldId id="353" r:id="rId28"/>
    <p:sldId id="390" r:id="rId29"/>
    <p:sldId id="357" r:id="rId30"/>
    <p:sldId id="358" r:id="rId31"/>
    <p:sldId id="359" r:id="rId32"/>
    <p:sldId id="310" r:id="rId33"/>
    <p:sldId id="389" r:id="rId34"/>
    <p:sldId id="311" r:id="rId35"/>
    <p:sldId id="312" r:id="rId36"/>
    <p:sldId id="326" r:id="rId37"/>
    <p:sldId id="324" r:id="rId38"/>
    <p:sldId id="325" r:id="rId39"/>
    <p:sldId id="327" r:id="rId40"/>
    <p:sldId id="329" r:id="rId41"/>
    <p:sldId id="300" r:id="rId42"/>
    <p:sldId id="289" r:id="rId43"/>
    <p:sldId id="387" r:id="rId44"/>
    <p:sldId id="377" r:id="rId45"/>
    <p:sldId id="378" r:id="rId46"/>
    <p:sldId id="380" r:id="rId47"/>
    <p:sldId id="334" r:id="rId48"/>
    <p:sldId id="382" r:id="rId49"/>
    <p:sldId id="381" r:id="rId50"/>
    <p:sldId id="383" r:id="rId51"/>
    <p:sldId id="384" r:id="rId52"/>
    <p:sldId id="297" r:id="rId53"/>
    <p:sldId id="385" r:id="rId54"/>
    <p:sldId id="386" r:id="rId55"/>
    <p:sldId id="29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692" autoAdjust="0"/>
    <p:restoredTop sz="74247" autoAdjust="0"/>
  </p:normalViewPr>
  <p:slideViewPr>
    <p:cSldViewPr>
      <p:cViewPr varScale="1">
        <p:scale>
          <a:sx n="57" d="100"/>
          <a:sy n="57" d="100"/>
        </p:scale>
        <p:origin x="-660" y="-96"/>
      </p:cViewPr>
      <p:guideLst>
        <p:guide orient="horz" pos="2160"/>
        <p:guide pos="2880"/>
      </p:guideLst>
    </p:cSldViewPr>
  </p:slideViewPr>
  <p:outlineViewPr>
    <p:cViewPr>
      <p:scale>
        <a:sx n="33" d="100"/>
        <a:sy n="33" d="100"/>
      </p:scale>
      <p:origin x="48" y="39606"/>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6C6D0E-1110-4DAE-A417-11F9602F729A}" type="datetimeFigureOut">
              <a:rPr lang="en-US" smtClean="0"/>
              <a:t>3/11/2014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F5375B-7A69-43FF-B1A7-A4DC0C731BB0}" type="slidenum">
              <a:rPr lang="en-US" smtClean="0"/>
              <a:t>‹#›</a:t>
            </a:fld>
            <a:endParaRPr lang="en-US"/>
          </a:p>
        </p:txBody>
      </p:sp>
    </p:spTree>
    <p:extLst>
      <p:ext uri="{BB962C8B-B14F-4D97-AF65-F5344CB8AC3E}">
        <p14:creationId xmlns:p14="http://schemas.microsoft.com/office/powerpoint/2010/main" val="824235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Cognition"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n.wikipedia.org/wiki/Language" TargetMode="External"/><Relationship Id="rId4" Type="http://schemas.openxmlformats.org/officeDocument/2006/relationships/hyperlink" Target="https://en.wikipedia.org/wiki/Atten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Aft>
                <a:spcPts val="0"/>
              </a:spcAft>
              <a:defRPr/>
            </a:pPr>
            <a:r>
              <a:rPr lang="en-US" dirty="0" smtClean="0">
                <a:solidFill>
                  <a:schemeClr val="tx2">
                    <a:lumMod val="75000"/>
                  </a:schemeClr>
                </a:solidFill>
                <a:cs typeface="Arial" pitchFamily="34" charset="0"/>
              </a:rPr>
              <a:t>Who am I and what do I do:</a:t>
            </a:r>
          </a:p>
          <a:p>
            <a:pPr>
              <a:buFont typeface="Arial" pitchFamily="34" charset="0"/>
              <a:buChar char="•"/>
              <a:defRPr/>
            </a:pPr>
            <a:r>
              <a:rPr lang="en-US" dirty="0" smtClean="0">
                <a:solidFill>
                  <a:schemeClr val="bg2">
                    <a:lumMod val="50000"/>
                  </a:schemeClr>
                </a:solidFill>
                <a:cs typeface="Arial" pitchFamily="34" charset="0"/>
              </a:rPr>
              <a:t>First point of contact open to anyone</a:t>
            </a:r>
          </a:p>
          <a:p>
            <a:pPr>
              <a:buFont typeface="Arial" pitchFamily="34" charset="0"/>
              <a:buChar char="•"/>
              <a:defRPr/>
            </a:pPr>
            <a:r>
              <a:rPr lang="en-US" dirty="0" smtClean="0">
                <a:solidFill>
                  <a:schemeClr val="bg2">
                    <a:lumMod val="50000"/>
                  </a:schemeClr>
                </a:solidFill>
                <a:cs typeface="Arial" pitchFamily="34" charset="0"/>
              </a:rPr>
              <a:t>Link people with resources and services in their communities</a:t>
            </a:r>
          </a:p>
          <a:p>
            <a:pPr>
              <a:buFont typeface="Arial" pitchFamily="34" charset="0"/>
              <a:buChar char="•"/>
              <a:defRPr/>
            </a:pPr>
            <a:r>
              <a:rPr lang="en-US" dirty="0" smtClean="0">
                <a:solidFill>
                  <a:schemeClr val="bg2">
                    <a:lumMod val="50000"/>
                  </a:schemeClr>
                </a:solidFill>
                <a:cs typeface="Arial" pitchFamily="34" charset="0"/>
              </a:rPr>
              <a:t>Provide education about brain injury</a:t>
            </a:r>
          </a:p>
          <a:p>
            <a:pPr>
              <a:buFont typeface="Arial" pitchFamily="34" charset="0"/>
              <a:buChar char="•"/>
              <a:defRPr/>
            </a:pPr>
            <a:r>
              <a:rPr lang="en-US" dirty="0" smtClean="0">
                <a:solidFill>
                  <a:schemeClr val="bg2">
                    <a:lumMod val="50000"/>
                  </a:schemeClr>
                </a:solidFill>
                <a:cs typeface="Arial" pitchFamily="34" charset="0"/>
              </a:rPr>
              <a:t>Collect data to help plan future services</a:t>
            </a:r>
          </a:p>
          <a:p>
            <a:pPr>
              <a:buFont typeface="Arial" pitchFamily="34" charset="0"/>
              <a:buChar char="•"/>
              <a:defRPr/>
            </a:pPr>
            <a:r>
              <a:rPr lang="en-US" b="1" dirty="0" smtClean="0">
                <a:solidFill>
                  <a:schemeClr val="accent1">
                    <a:lumMod val="75000"/>
                  </a:schemeClr>
                </a:solidFill>
                <a:cs typeface="Arial" pitchFamily="34" charset="0"/>
              </a:rPr>
              <a:t>If you have questions or need help, give me a call!</a:t>
            </a:r>
          </a:p>
          <a:p>
            <a:endParaRPr lang="en-US" dirty="0"/>
          </a:p>
        </p:txBody>
      </p:sp>
      <p:sp>
        <p:nvSpPr>
          <p:cNvPr id="4" name="Slide Number Placeholder 3"/>
          <p:cNvSpPr>
            <a:spLocks noGrp="1"/>
          </p:cNvSpPr>
          <p:nvPr>
            <p:ph type="sldNum" sz="quarter" idx="10"/>
          </p:nvPr>
        </p:nvSpPr>
        <p:spPr/>
        <p:txBody>
          <a:bodyPr/>
          <a:lstStyle/>
          <a:p>
            <a:fld id="{75F5375B-7A69-43FF-B1A7-A4DC0C731BB0}" type="slidenum">
              <a:rPr lang="en-US" smtClean="0"/>
              <a:t>1</a:t>
            </a:fld>
            <a:endParaRPr lang="en-US"/>
          </a:p>
        </p:txBody>
      </p:sp>
    </p:spTree>
    <p:extLst>
      <p:ext uri="{BB962C8B-B14F-4D97-AF65-F5344CB8AC3E}">
        <p14:creationId xmlns:p14="http://schemas.microsoft.com/office/powerpoint/2010/main" val="298402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F5375B-7A69-43FF-B1A7-A4DC0C731BB0}" type="slidenum">
              <a:rPr lang="en-US" smtClean="0"/>
              <a:t>22</a:t>
            </a:fld>
            <a:endParaRPr lang="en-US"/>
          </a:p>
        </p:txBody>
      </p:sp>
    </p:spTree>
    <p:extLst>
      <p:ext uri="{BB962C8B-B14F-4D97-AF65-F5344CB8AC3E}">
        <p14:creationId xmlns:p14="http://schemas.microsoft.com/office/powerpoint/2010/main" val="3939630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highly emotional events are easier</a:t>
            </a:r>
            <a:r>
              <a:rPr lang="en-US" baseline="0" dirty="0" smtClean="0"/>
              <a:t> to remember – true for our clients as well.  </a:t>
            </a:r>
            <a:endParaRPr lang="en-US" dirty="0"/>
          </a:p>
        </p:txBody>
      </p:sp>
      <p:sp>
        <p:nvSpPr>
          <p:cNvPr id="4" name="Slide Number Placeholder 3"/>
          <p:cNvSpPr>
            <a:spLocks noGrp="1"/>
          </p:cNvSpPr>
          <p:nvPr>
            <p:ph type="sldNum" sz="quarter" idx="10"/>
          </p:nvPr>
        </p:nvSpPr>
        <p:spPr/>
        <p:txBody>
          <a:bodyPr/>
          <a:lstStyle/>
          <a:p>
            <a:fld id="{75F5375B-7A69-43FF-B1A7-A4DC0C731BB0}" type="slidenum">
              <a:rPr lang="en-US" smtClean="0"/>
              <a:t>33</a:t>
            </a:fld>
            <a:endParaRPr lang="en-US"/>
          </a:p>
        </p:txBody>
      </p:sp>
    </p:spTree>
    <p:extLst>
      <p:ext uri="{BB962C8B-B14F-4D97-AF65-F5344CB8AC3E}">
        <p14:creationId xmlns:p14="http://schemas.microsoft.com/office/powerpoint/2010/main" val="271431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F5375B-7A69-43FF-B1A7-A4DC0C731BB0}" type="slidenum">
              <a:rPr lang="en-US" smtClean="0"/>
              <a:t>43</a:t>
            </a:fld>
            <a:endParaRPr lang="en-US"/>
          </a:p>
        </p:txBody>
      </p:sp>
    </p:spTree>
    <p:extLst>
      <p:ext uri="{BB962C8B-B14F-4D97-AF65-F5344CB8AC3E}">
        <p14:creationId xmlns:p14="http://schemas.microsoft.com/office/powerpoint/2010/main" val="2897028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F5375B-7A69-43FF-B1A7-A4DC0C731BB0}" type="slidenum">
              <a:rPr lang="en-US" smtClean="0"/>
              <a:t>47</a:t>
            </a:fld>
            <a:endParaRPr lang="en-US"/>
          </a:p>
        </p:txBody>
      </p:sp>
    </p:spTree>
    <p:extLst>
      <p:ext uri="{BB962C8B-B14F-4D97-AF65-F5344CB8AC3E}">
        <p14:creationId xmlns:p14="http://schemas.microsoft.com/office/powerpoint/2010/main" val="58082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Aft>
                <a:spcPts val="0"/>
              </a:spcAft>
              <a:defRPr/>
            </a:pPr>
            <a:r>
              <a:rPr lang="en-US" dirty="0" smtClean="0">
                <a:solidFill>
                  <a:schemeClr val="tx2">
                    <a:lumMod val="75000"/>
                  </a:schemeClr>
                </a:solidFill>
                <a:cs typeface="Arial" pitchFamily="34" charset="0"/>
              </a:rPr>
              <a:t>Who am I and what do I do:</a:t>
            </a:r>
          </a:p>
          <a:p>
            <a:pPr>
              <a:buFont typeface="Arial" pitchFamily="34" charset="0"/>
              <a:buChar char="•"/>
              <a:defRPr/>
            </a:pPr>
            <a:r>
              <a:rPr lang="en-US" dirty="0" smtClean="0">
                <a:solidFill>
                  <a:schemeClr val="bg2">
                    <a:lumMod val="50000"/>
                  </a:schemeClr>
                </a:solidFill>
                <a:cs typeface="Arial" pitchFamily="34" charset="0"/>
              </a:rPr>
              <a:t>First point of contact open to anyone</a:t>
            </a:r>
          </a:p>
          <a:p>
            <a:pPr>
              <a:buFont typeface="Arial" pitchFamily="34" charset="0"/>
              <a:buChar char="•"/>
              <a:defRPr/>
            </a:pPr>
            <a:r>
              <a:rPr lang="en-US" dirty="0" smtClean="0">
                <a:solidFill>
                  <a:schemeClr val="bg2">
                    <a:lumMod val="50000"/>
                  </a:schemeClr>
                </a:solidFill>
                <a:cs typeface="Arial" pitchFamily="34" charset="0"/>
              </a:rPr>
              <a:t>Link people with resources and services in their communities</a:t>
            </a:r>
          </a:p>
          <a:p>
            <a:pPr>
              <a:buFont typeface="Arial" pitchFamily="34" charset="0"/>
              <a:buChar char="•"/>
              <a:defRPr/>
            </a:pPr>
            <a:r>
              <a:rPr lang="en-US" dirty="0" smtClean="0">
                <a:solidFill>
                  <a:schemeClr val="bg2">
                    <a:lumMod val="50000"/>
                  </a:schemeClr>
                </a:solidFill>
                <a:cs typeface="Arial" pitchFamily="34" charset="0"/>
              </a:rPr>
              <a:t>Provide education about brain injury</a:t>
            </a:r>
          </a:p>
          <a:p>
            <a:pPr>
              <a:buFont typeface="Arial" pitchFamily="34" charset="0"/>
              <a:buChar char="•"/>
              <a:defRPr/>
            </a:pPr>
            <a:r>
              <a:rPr lang="en-US" dirty="0" smtClean="0">
                <a:solidFill>
                  <a:schemeClr val="bg2">
                    <a:lumMod val="50000"/>
                  </a:schemeClr>
                </a:solidFill>
                <a:cs typeface="Arial" pitchFamily="34" charset="0"/>
              </a:rPr>
              <a:t>Collect data to help plan future services</a:t>
            </a:r>
          </a:p>
          <a:p>
            <a:pPr>
              <a:buFont typeface="Arial" pitchFamily="34" charset="0"/>
              <a:buChar char="•"/>
              <a:defRPr/>
            </a:pPr>
            <a:r>
              <a:rPr lang="en-US" b="1" dirty="0" smtClean="0">
                <a:solidFill>
                  <a:schemeClr val="accent1">
                    <a:lumMod val="75000"/>
                  </a:schemeClr>
                </a:solidFill>
                <a:cs typeface="Arial" pitchFamily="34" charset="0"/>
              </a:rPr>
              <a:t>If you have questions or need help, give me a call!</a:t>
            </a:r>
          </a:p>
          <a:p>
            <a:endParaRPr lang="en-US" dirty="0"/>
          </a:p>
        </p:txBody>
      </p:sp>
      <p:sp>
        <p:nvSpPr>
          <p:cNvPr id="4" name="Slide Number Placeholder 3"/>
          <p:cNvSpPr>
            <a:spLocks noGrp="1"/>
          </p:cNvSpPr>
          <p:nvPr>
            <p:ph type="sldNum" sz="quarter" idx="10"/>
          </p:nvPr>
        </p:nvSpPr>
        <p:spPr/>
        <p:txBody>
          <a:bodyPr/>
          <a:lstStyle/>
          <a:p>
            <a:fld id="{75F5375B-7A69-43FF-B1A7-A4DC0C731BB0}" type="slidenum">
              <a:rPr lang="en-US" smtClean="0"/>
              <a:t>3</a:t>
            </a:fld>
            <a:endParaRPr lang="en-US"/>
          </a:p>
        </p:txBody>
      </p:sp>
    </p:spTree>
    <p:extLst>
      <p:ext uri="{BB962C8B-B14F-4D97-AF65-F5344CB8AC3E}">
        <p14:creationId xmlns:p14="http://schemas.microsoft.com/office/powerpoint/2010/main" val="3390074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*GET OUT MODEL BRAIN*</a:t>
            </a:r>
          </a:p>
          <a:p>
            <a:endParaRPr lang="en-US" sz="1200" dirty="0" smtClean="0"/>
          </a:p>
          <a:p>
            <a:r>
              <a:rPr lang="en-US" sz="1200" dirty="0" smtClean="0"/>
              <a:t>Grey matter – cell body or nucleus</a:t>
            </a:r>
          </a:p>
          <a:p>
            <a:r>
              <a:rPr lang="en-US" sz="1200" dirty="0" smtClean="0"/>
              <a:t>White matter – connecting fibers (axons and dendrites)</a:t>
            </a:r>
          </a:p>
          <a:p>
            <a:endParaRPr lang="en-US" sz="1200" u="sng" dirty="0" smtClean="0"/>
          </a:p>
          <a:p>
            <a:r>
              <a:rPr lang="en-US" sz="1200" u="sng" dirty="0" smtClean="0"/>
              <a:t>Components:</a:t>
            </a:r>
            <a:br>
              <a:rPr lang="en-US" sz="1200" u="sng" dirty="0" smtClean="0"/>
            </a:br>
            <a:endParaRPr lang="en-US" sz="1200" u="sng" dirty="0" smtClean="0"/>
          </a:p>
          <a:p>
            <a:r>
              <a:rPr lang="en-US" sz="1200" u="sng" dirty="0" smtClean="0"/>
              <a:t>CORTEX</a:t>
            </a:r>
          </a:p>
          <a:p>
            <a:pPr>
              <a:lnSpc>
                <a:spcPct val="90000"/>
              </a:lnSpc>
              <a:buFontTx/>
              <a:buNone/>
            </a:pPr>
            <a:r>
              <a:rPr lang="en-US" sz="1200" dirty="0" smtClean="0"/>
              <a:t>Largest part, controls most thinking functions, divided into left and right hemispheres as well as four “lobes” (frontal, temporal, parietal and occipital) which are specialized in certain skills or functions.      </a:t>
            </a:r>
          </a:p>
          <a:p>
            <a:pPr>
              <a:lnSpc>
                <a:spcPct val="90000"/>
              </a:lnSpc>
            </a:pPr>
            <a:endParaRPr lang="en-US" u="sng" dirty="0" smtClean="0">
              <a:latin typeface="Arial" pitchFamily="34" charset="0"/>
            </a:endParaRPr>
          </a:p>
          <a:p>
            <a:pPr>
              <a:lnSpc>
                <a:spcPct val="90000"/>
              </a:lnSpc>
            </a:pPr>
            <a:r>
              <a:rPr lang="en-US" u="sng" dirty="0" smtClean="0">
                <a:latin typeface="Arial" pitchFamily="34" charset="0"/>
              </a:rPr>
              <a:t>Corpus Callosum</a:t>
            </a:r>
          </a:p>
          <a:p>
            <a:pPr>
              <a:lnSpc>
                <a:spcPct val="90000"/>
              </a:lnSpc>
            </a:pPr>
            <a:r>
              <a:rPr lang="en-US" u="none" dirty="0" smtClean="0">
                <a:latin typeface="Arial" pitchFamily="34" charset="0"/>
              </a:rPr>
              <a:t>largest white matter structure,</a:t>
            </a:r>
            <a:r>
              <a:rPr lang="en-US" u="none" baseline="0" dirty="0" smtClean="0">
                <a:latin typeface="Arial" pitchFamily="34" charset="0"/>
              </a:rPr>
              <a:t> connects left and right hemispheres</a:t>
            </a:r>
          </a:p>
          <a:p>
            <a:pPr>
              <a:lnSpc>
                <a:spcPct val="90000"/>
              </a:lnSpc>
            </a:pPr>
            <a:endParaRPr lang="en-US" u="none" dirty="0" smtClean="0">
              <a:latin typeface="Arial" pitchFamily="34" charset="0"/>
            </a:endParaRPr>
          </a:p>
          <a:p>
            <a:pPr>
              <a:lnSpc>
                <a:spcPct val="90000"/>
              </a:lnSpc>
            </a:pPr>
            <a:r>
              <a:rPr lang="en-US" u="sng" dirty="0" smtClean="0">
                <a:latin typeface="Arial" pitchFamily="34" charset="0"/>
              </a:rPr>
              <a:t>CEREBELLUM</a:t>
            </a:r>
          </a:p>
          <a:p>
            <a:pPr>
              <a:lnSpc>
                <a:spcPct val="90000"/>
              </a:lnSpc>
              <a:buFontTx/>
              <a:buNone/>
            </a:pPr>
            <a:r>
              <a:rPr lang="en-US" dirty="0" smtClean="0">
                <a:latin typeface="Arial" pitchFamily="34" charset="0"/>
              </a:rPr>
              <a:t>“little brain” at back of head,</a:t>
            </a:r>
            <a:r>
              <a:rPr lang="en-US" baseline="0" dirty="0" smtClean="0">
                <a:latin typeface="Arial" pitchFamily="34" charset="0"/>
              </a:rPr>
              <a:t> </a:t>
            </a:r>
            <a:r>
              <a:rPr lang="en-US" dirty="0" smtClean="0">
                <a:latin typeface="Arial" pitchFamily="34" charset="0"/>
              </a:rPr>
              <a:t>Responsible for coordination, smoothness of movement. Newer</a:t>
            </a:r>
            <a:r>
              <a:rPr lang="en-US" baseline="0" dirty="0" smtClean="0">
                <a:latin typeface="Arial" pitchFamily="34" charset="0"/>
              </a:rPr>
              <a:t> research suggests it also plays a role </a:t>
            </a:r>
            <a:r>
              <a:rPr lang="en-US" u="none" baseline="0" dirty="0" smtClean="0">
                <a:solidFill>
                  <a:schemeClr val="tx1"/>
                </a:solidFill>
                <a:latin typeface="Arial" pitchFamily="34" charset="0"/>
              </a:rPr>
              <a:t>in </a:t>
            </a:r>
            <a:r>
              <a:rPr lang="en-US" u="none" dirty="0" smtClean="0">
                <a:solidFill>
                  <a:schemeClr val="tx1"/>
                </a:solidFill>
                <a:effectLst/>
                <a:hlinkClick r:id="rId3" action="ppaction://hlinkfile" tooltip="Cognition"/>
              </a:rPr>
              <a:t>cognitive functions</a:t>
            </a:r>
            <a:r>
              <a:rPr lang="en-US" u="none" dirty="0" smtClean="0">
                <a:solidFill>
                  <a:schemeClr val="tx1"/>
                </a:solidFill>
                <a:effectLst/>
              </a:rPr>
              <a:t> such as </a:t>
            </a:r>
            <a:r>
              <a:rPr lang="en-US" u="none" dirty="0" smtClean="0">
                <a:solidFill>
                  <a:schemeClr val="tx1"/>
                </a:solidFill>
                <a:effectLst/>
                <a:hlinkClick r:id="rId4" action="ppaction://hlinkfile" tooltip="Attention"/>
              </a:rPr>
              <a:t>attention</a:t>
            </a:r>
            <a:r>
              <a:rPr lang="en-US" u="none" dirty="0" smtClean="0">
                <a:solidFill>
                  <a:schemeClr val="tx1"/>
                </a:solidFill>
                <a:effectLst/>
              </a:rPr>
              <a:t> and </a:t>
            </a:r>
            <a:r>
              <a:rPr lang="en-US" u="none" dirty="0" smtClean="0">
                <a:solidFill>
                  <a:schemeClr val="tx1"/>
                </a:solidFill>
                <a:effectLst/>
                <a:hlinkClick r:id="rId5" action="ppaction://hlinkfile" tooltip="Language"/>
              </a:rPr>
              <a:t>language</a:t>
            </a:r>
            <a:r>
              <a:rPr lang="en-US" dirty="0" smtClean="0">
                <a:effectLst/>
              </a:rPr>
              <a:t>, and in regulating fear and pleasure responses</a:t>
            </a:r>
            <a:endParaRPr lang="en-US" dirty="0" smtClean="0">
              <a:latin typeface="Arial" pitchFamily="34" charset="0"/>
            </a:endParaRPr>
          </a:p>
          <a:p>
            <a:pPr>
              <a:lnSpc>
                <a:spcPct val="90000"/>
              </a:lnSpc>
              <a:buFontTx/>
              <a:buNone/>
            </a:pPr>
            <a:endParaRPr lang="en-US" dirty="0" smtClean="0">
              <a:latin typeface="Arial" pitchFamily="34" charset="0"/>
            </a:endParaRPr>
          </a:p>
          <a:p>
            <a:pPr>
              <a:lnSpc>
                <a:spcPct val="90000"/>
              </a:lnSpc>
            </a:pPr>
            <a:r>
              <a:rPr lang="en-US" u="sng" dirty="0" smtClean="0">
                <a:latin typeface="Arial" pitchFamily="34" charset="0"/>
              </a:rPr>
              <a:t>BRAIN STEM</a:t>
            </a:r>
          </a:p>
          <a:p>
            <a:pPr>
              <a:lnSpc>
                <a:spcPct val="90000"/>
              </a:lnSpc>
              <a:buFontTx/>
              <a:buNone/>
            </a:pPr>
            <a:r>
              <a:rPr lang="en-US" dirty="0" smtClean="0">
                <a:latin typeface="Arial" pitchFamily="34" charset="0"/>
              </a:rPr>
              <a:t>Life support system of the body</a:t>
            </a:r>
          </a:p>
          <a:p>
            <a:pPr>
              <a:lnSpc>
                <a:spcPct val="90000"/>
              </a:lnSpc>
              <a:buFontTx/>
              <a:buNone/>
            </a:pPr>
            <a:r>
              <a:rPr lang="en-US" dirty="0" smtClean="0">
                <a:latin typeface="Arial" pitchFamily="34" charset="0"/>
              </a:rPr>
              <a:t>Controls consciousness, breathing, blood  circulation, swallowing and temperature regulation. </a:t>
            </a:r>
          </a:p>
          <a:p>
            <a:pPr>
              <a:lnSpc>
                <a:spcPct val="90000"/>
              </a:lnSpc>
              <a:buFontTx/>
              <a:buNone/>
            </a:pPr>
            <a:r>
              <a:rPr lang="en-US" dirty="0" smtClean="0">
                <a:latin typeface="Arial" pitchFamily="34" charset="0"/>
              </a:rPr>
              <a:t>   </a:t>
            </a:r>
          </a:p>
          <a:p>
            <a:endParaRPr lang="en-US" dirty="0"/>
          </a:p>
        </p:txBody>
      </p:sp>
      <p:sp>
        <p:nvSpPr>
          <p:cNvPr id="4" name="Slide Number Placeholder 3"/>
          <p:cNvSpPr>
            <a:spLocks noGrp="1"/>
          </p:cNvSpPr>
          <p:nvPr>
            <p:ph type="sldNum" sz="quarter" idx="10"/>
          </p:nvPr>
        </p:nvSpPr>
        <p:spPr/>
        <p:txBody>
          <a:bodyPr/>
          <a:lstStyle/>
          <a:p>
            <a:fld id="{75F5375B-7A69-43FF-B1A7-A4DC0C731BB0}" type="slidenum">
              <a:rPr lang="en-US" smtClean="0"/>
              <a:t>4</a:t>
            </a:fld>
            <a:endParaRPr lang="en-US"/>
          </a:p>
        </p:txBody>
      </p:sp>
    </p:spTree>
    <p:extLst>
      <p:ext uri="{BB962C8B-B14F-4D97-AF65-F5344CB8AC3E}">
        <p14:creationId xmlns:p14="http://schemas.microsoft.com/office/powerpoint/2010/main" val="2024082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defRPr/>
            </a:pPr>
            <a:r>
              <a:rPr lang="en-US" sz="1200" dirty="0" smtClean="0">
                <a:cs typeface="Times New Roman" pitchFamily="18" charset="0"/>
              </a:rPr>
              <a:t>Neurons work as a network, passing information along pathways to each other.</a:t>
            </a:r>
            <a:r>
              <a:rPr lang="en-US" sz="1200" baseline="30000" dirty="0" smtClean="0">
                <a:cs typeface="Times New Roman" pitchFamily="18" charset="0"/>
              </a:rPr>
              <a:t> </a:t>
            </a:r>
            <a:r>
              <a:rPr lang="en-US" sz="1200" dirty="0" smtClean="0">
                <a:cs typeface="Times New Roman" pitchFamily="18" charset="0"/>
              </a:rPr>
              <a:t>  </a:t>
            </a:r>
          </a:p>
          <a:p>
            <a:pPr eaLnBrk="1" hangingPunct="1">
              <a:lnSpc>
                <a:spcPct val="90000"/>
              </a:lnSpc>
              <a:defRPr/>
            </a:pPr>
            <a:r>
              <a:rPr lang="en-US" sz="1200" dirty="0" smtClean="0">
                <a:cs typeface="Times New Roman" pitchFamily="18" charset="0"/>
              </a:rPr>
              <a:t>Neurons do not actually touch, but communicate through electrical and chemical signals.</a:t>
            </a:r>
            <a:r>
              <a:rPr lang="en-US" sz="1200" baseline="30000" dirty="0" smtClean="0">
                <a:cs typeface="Times New Roman" pitchFamily="18" charset="0"/>
              </a:rPr>
              <a:t> </a:t>
            </a:r>
            <a:r>
              <a:rPr lang="en-US" sz="1200" dirty="0" smtClean="0">
                <a:cs typeface="Times New Roman" pitchFamily="18" charset="0"/>
              </a:rPr>
              <a:t>  </a:t>
            </a:r>
          </a:p>
          <a:p>
            <a:pPr eaLnBrk="1" hangingPunct="1">
              <a:lnSpc>
                <a:spcPct val="90000"/>
              </a:lnSpc>
              <a:defRPr/>
            </a:pPr>
            <a:r>
              <a:rPr lang="en-US" sz="1200" dirty="0" smtClean="0">
                <a:cs typeface="Times New Roman" pitchFamily="18" charset="0"/>
              </a:rPr>
              <a:t>If the neurons move out of alignment, this connection can be lost.</a:t>
            </a:r>
            <a:r>
              <a:rPr lang="en-US" sz="1200" baseline="30000" dirty="0" smtClean="0">
                <a:cs typeface="Times New Roman" pitchFamily="18" charset="0"/>
              </a:rPr>
              <a:t> </a:t>
            </a:r>
            <a:endParaRPr lang="en-US" sz="1200" dirty="0" smtClean="0">
              <a:cs typeface="Times New Roman" pitchFamily="18" charset="0"/>
            </a:endParaRPr>
          </a:p>
          <a:p>
            <a:pPr eaLnBrk="1" hangingPunct="1">
              <a:lnSpc>
                <a:spcPct val="90000"/>
              </a:lnSpc>
              <a:defRPr/>
            </a:pPr>
            <a:r>
              <a:rPr lang="en-US" sz="1200" dirty="0" smtClean="0">
                <a:cs typeface="Times New Roman" pitchFamily="18" charset="0"/>
              </a:rPr>
              <a:t>When one area of neurons becomes damaged and dies, they are unable to pass signals along to neurons further down the chain.</a:t>
            </a:r>
            <a:r>
              <a:rPr lang="en-US" sz="1200" baseline="30000" dirty="0" smtClean="0">
                <a:cs typeface="Times New Roman" pitchFamily="18" charset="0"/>
              </a:rPr>
              <a:t> </a:t>
            </a:r>
            <a:endParaRPr lang="en-US" sz="1200" dirty="0" smtClean="0">
              <a:cs typeface="Times New Roman" pitchFamily="18" charset="0"/>
            </a:endParaRPr>
          </a:p>
          <a:p>
            <a:pPr eaLnBrk="1" hangingPunct="1">
              <a:lnSpc>
                <a:spcPct val="90000"/>
              </a:lnSpc>
              <a:defRPr/>
            </a:pPr>
            <a:r>
              <a:rPr lang="en-US" sz="1200" dirty="0" smtClean="0">
                <a:cs typeface="Times New Roman" pitchFamily="18" charset="0"/>
              </a:rPr>
              <a:t>When these neurons are no longer receiving information, they can atrophy and cause cell death far from the initial  injury site. </a:t>
            </a:r>
          </a:p>
          <a:p>
            <a:endParaRPr lang="en-US" dirty="0"/>
          </a:p>
        </p:txBody>
      </p:sp>
      <p:sp>
        <p:nvSpPr>
          <p:cNvPr id="4" name="Slide Number Placeholder 3"/>
          <p:cNvSpPr>
            <a:spLocks noGrp="1"/>
          </p:cNvSpPr>
          <p:nvPr>
            <p:ph type="sldNum" sz="quarter" idx="10"/>
          </p:nvPr>
        </p:nvSpPr>
        <p:spPr/>
        <p:txBody>
          <a:bodyPr/>
          <a:lstStyle/>
          <a:p>
            <a:fld id="{75F5375B-7A69-43FF-B1A7-A4DC0C731BB0}" type="slidenum">
              <a:rPr lang="en-US" smtClean="0"/>
              <a:t>5</a:t>
            </a:fld>
            <a:endParaRPr lang="en-US"/>
          </a:p>
        </p:txBody>
      </p:sp>
    </p:spTree>
    <p:extLst>
      <p:ext uri="{BB962C8B-B14F-4D97-AF65-F5344CB8AC3E}">
        <p14:creationId xmlns:p14="http://schemas.microsoft.com/office/powerpoint/2010/main" val="395052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F5375B-7A69-43FF-B1A7-A4DC0C731BB0}" type="slidenum">
              <a:rPr lang="en-US" smtClean="0"/>
              <a:t>7</a:t>
            </a:fld>
            <a:endParaRPr lang="en-US"/>
          </a:p>
        </p:txBody>
      </p:sp>
    </p:spTree>
    <p:extLst>
      <p:ext uri="{BB962C8B-B14F-4D97-AF65-F5344CB8AC3E}">
        <p14:creationId xmlns:p14="http://schemas.microsoft.com/office/powerpoint/2010/main" val="326815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Clr>
                <a:srgbClr val="FFFF99"/>
              </a:buClr>
              <a:buFont typeface="Wingdings" pitchFamily="2" charset="2"/>
              <a:buNone/>
              <a:defRPr/>
            </a:pPr>
            <a:r>
              <a:rPr lang="en-US" sz="1200" u="sng" dirty="0" smtClean="0">
                <a:latin typeface="Arial" charset="0"/>
              </a:rPr>
              <a:t>Glasgow Coma Scale (GCS):</a:t>
            </a:r>
            <a:endParaRPr lang="en-US" sz="1200" dirty="0" smtClean="0">
              <a:latin typeface="Arial" charset="0"/>
            </a:endParaRPr>
          </a:p>
          <a:p>
            <a:pPr>
              <a:lnSpc>
                <a:spcPct val="90000"/>
              </a:lnSpc>
              <a:buClr>
                <a:srgbClr val="FFFF99"/>
              </a:buClr>
              <a:buFont typeface="Wingdings" pitchFamily="2" charset="2"/>
              <a:buNone/>
              <a:defRPr/>
            </a:pPr>
            <a:endParaRPr lang="en-US" sz="1200" dirty="0" smtClean="0">
              <a:latin typeface="Arial" charset="0"/>
            </a:endParaRPr>
          </a:p>
          <a:p>
            <a:pPr>
              <a:lnSpc>
                <a:spcPct val="90000"/>
              </a:lnSpc>
              <a:buSzPct val="97000"/>
              <a:buFont typeface="Wingdings" pitchFamily="2" charset="2"/>
              <a:buChar char="§"/>
              <a:defRPr/>
            </a:pPr>
            <a:r>
              <a:rPr lang="en-US" sz="1200" dirty="0" smtClean="0">
                <a:latin typeface="Arial" charset="0"/>
              </a:rPr>
              <a:t>Three categories: eye opening, best motor response, verbal response</a:t>
            </a:r>
          </a:p>
          <a:p>
            <a:pPr>
              <a:lnSpc>
                <a:spcPct val="90000"/>
              </a:lnSpc>
              <a:buSzPct val="97000"/>
              <a:buFont typeface="Wingdings" pitchFamily="2" charset="2"/>
              <a:buChar char="§"/>
              <a:defRPr/>
            </a:pPr>
            <a:r>
              <a:rPr lang="en-US" sz="1200" dirty="0" smtClean="0">
                <a:latin typeface="Arial" charset="0"/>
              </a:rPr>
              <a:t>Scoring ranges from 3 to 15 – below 3 – you’re not alive.</a:t>
            </a:r>
          </a:p>
          <a:p>
            <a:endParaRPr lang="en-US" dirty="0"/>
          </a:p>
        </p:txBody>
      </p:sp>
      <p:sp>
        <p:nvSpPr>
          <p:cNvPr id="4" name="Slide Number Placeholder 3"/>
          <p:cNvSpPr>
            <a:spLocks noGrp="1"/>
          </p:cNvSpPr>
          <p:nvPr>
            <p:ph type="sldNum" sz="quarter" idx="10"/>
          </p:nvPr>
        </p:nvSpPr>
        <p:spPr/>
        <p:txBody>
          <a:bodyPr/>
          <a:lstStyle/>
          <a:p>
            <a:fld id="{75F5375B-7A69-43FF-B1A7-A4DC0C731BB0}" type="slidenum">
              <a:rPr lang="en-US" smtClean="0"/>
              <a:t>10</a:t>
            </a:fld>
            <a:endParaRPr lang="en-US"/>
          </a:p>
        </p:txBody>
      </p:sp>
    </p:spTree>
    <p:extLst>
      <p:ext uri="{BB962C8B-B14F-4D97-AF65-F5344CB8AC3E}">
        <p14:creationId xmlns:p14="http://schemas.microsoft.com/office/powerpoint/2010/main" val="3959498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Medical</a:t>
            </a:r>
            <a:r>
              <a:rPr lang="en-US" sz="1200" kern="1200" dirty="0" smtClean="0">
                <a:solidFill>
                  <a:schemeClr val="tx1"/>
                </a:solidFill>
                <a:effectLst/>
                <a:latin typeface="+mn-lt"/>
                <a:ea typeface="+mn-ea"/>
                <a:cs typeface="+mn-cs"/>
              </a:rPr>
              <a:t>: headaches, risk of seizures, changes in appetite, fatigue – both mental and physical </a:t>
            </a:r>
          </a:p>
          <a:p>
            <a:r>
              <a:rPr lang="en-US" sz="1200" b="1" kern="1200" dirty="0" smtClean="0">
                <a:solidFill>
                  <a:schemeClr val="tx1"/>
                </a:solidFill>
                <a:effectLst/>
                <a:latin typeface="+mn-lt"/>
                <a:ea typeface="+mn-ea"/>
                <a:cs typeface="+mn-cs"/>
              </a:rPr>
              <a:t>Physical</a:t>
            </a:r>
            <a:r>
              <a:rPr lang="en-US" sz="1200" kern="1200" dirty="0" smtClean="0">
                <a:solidFill>
                  <a:schemeClr val="tx1"/>
                </a:solidFill>
                <a:effectLst/>
                <a:latin typeface="+mn-lt"/>
                <a:ea typeface="+mn-ea"/>
                <a:cs typeface="+mn-cs"/>
              </a:rPr>
              <a:t>: balance, slower reactions, lack of coordination, weakness or paralysis, </a:t>
            </a:r>
          </a:p>
          <a:p>
            <a:r>
              <a:rPr lang="en-US" sz="1200" b="1" kern="1200" dirty="0" smtClean="0">
                <a:solidFill>
                  <a:schemeClr val="tx1"/>
                </a:solidFill>
                <a:effectLst/>
                <a:latin typeface="+mn-lt"/>
                <a:ea typeface="+mn-ea"/>
                <a:cs typeface="+mn-cs"/>
              </a:rPr>
              <a:t>Senses</a:t>
            </a:r>
            <a:r>
              <a:rPr lang="en-US" sz="1200" kern="1200" dirty="0" smtClean="0">
                <a:solidFill>
                  <a:schemeClr val="tx1"/>
                </a:solidFill>
                <a:effectLst/>
                <a:latin typeface="+mn-lt"/>
                <a:ea typeface="+mn-ea"/>
                <a:cs typeface="+mn-cs"/>
              </a:rPr>
              <a:t>: over-sensitivity, vision problems, sensitivity to noise, changes to sense of smell and taste, single-sided</a:t>
            </a:r>
            <a:r>
              <a:rPr lang="en-US" sz="1200" kern="1200" baseline="0" dirty="0" smtClean="0">
                <a:solidFill>
                  <a:schemeClr val="tx1"/>
                </a:solidFill>
                <a:effectLst/>
                <a:latin typeface="+mn-lt"/>
                <a:ea typeface="+mn-ea"/>
                <a:cs typeface="+mn-cs"/>
              </a:rPr>
              <a:t> neglect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Thoughts and Communication</a:t>
            </a:r>
            <a:r>
              <a:rPr lang="en-US" sz="1200" kern="1200" dirty="0" smtClean="0">
                <a:solidFill>
                  <a:schemeClr val="tx1"/>
                </a:solidFill>
                <a:effectLst/>
                <a:latin typeface="+mn-lt"/>
                <a:ea typeface="+mn-ea"/>
                <a:cs typeface="+mn-cs"/>
              </a:rPr>
              <a:t>: can affect organization of thoughts or ability to find</a:t>
            </a:r>
            <a:r>
              <a:rPr lang="en-US" sz="1200" kern="1200" baseline="0" dirty="0" smtClean="0">
                <a:solidFill>
                  <a:schemeClr val="tx1"/>
                </a:solidFill>
                <a:effectLst/>
                <a:latin typeface="+mn-lt"/>
                <a:ea typeface="+mn-ea"/>
                <a:cs typeface="+mn-cs"/>
              </a:rPr>
              <a:t> words and communicate clearly;  not necessarily the same thing – some people have clear thoughts but can’t translate into speech</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Behaviour and Personality</a:t>
            </a:r>
            <a:r>
              <a:rPr lang="en-US" sz="1200" kern="1200" dirty="0" smtClean="0">
                <a:solidFill>
                  <a:schemeClr val="tx1"/>
                </a:solidFill>
                <a:effectLst/>
                <a:latin typeface="+mn-lt"/>
                <a:ea typeface="+mn-ea"/>
                <a:cs typeface="+mn-cs"/>
              </a:rPr>
              <a:t>: irritability or mood swings, impulsivity, agitation, impaired judgment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decision making ability, lack of insight or awareness of problems, anxiety or depression, restlessness, trouble sleeping </a:t>
            </a:r>
          </a:p>
          <a:p>
            <a:pPr>
              <a:defRPr/>
            </a:pPr>
            <a:endParaRPr lang="en-US" dirty="0" smtClean="0"/>
          </a:p>
        </p:txBody>
      </p:sp>
      <p:sp>
        <p:nvSpPr>
          <p:cNvPr id="4" name="Slide Number Placeholder 3"/>
          <p:cNvSpPr>
            <a:spLocks noGrp="1"/>
          </p:cNvSpPr>
          <p:nvPr>
            <p:ph type="sldNum" sz="quarter" idx="10"/>
          </p:nvPr>
        </p:nvSpPr>
        <p:spPr/>
        <p:txBody>
          <a:bodyPr/>
          <a:lstStyle/>
          <a:p>
            <a:fld id="{75F5375B-7A69-43FF-B1A7-A4DC0C731BB0}" type="slidenum">
              <a:rPr lang="en-US" smtClean="0"/>
              <a:t>11</a:t>
            </a:fld>
            <a:endParaRPr lang="en-US"/>
          </a:p>
        </p:txBody>
      </p:sp>
    </p:spTree>
    <p:extLst>
      <p:ext uri="{BB962C8B-B14F-4D97-AF65-F5344CB8AC3E}">
        <p14:creationId xmlns:p14="http://schemas.microsoft.com/office/powerpoint/2010/main" val="3043317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we all</a:t>
            </a:r>
            <a:r>
              <a:rPr lang="en-US" baseline="0" dirty="0" smtClean="0"/>
              <a:t> have these days?</a:t>
            </a:r>
          </a:p>
          <a:p>
            <a:endParaRPr lang="en-US" baseline="0" dirty="0" smtClean="0"/>
          </a:p>
          <a:p>
            <a:r>
              <a:rPr lang="en-US" baseline="0" dirty="0" smtClean="0"/>
              <a:t>It’s important to recognize that many factors contribute to a good recovery, and that learning strategies can make all the difference in terms of how one is able to cope.</a:t>
            </a:r>
          </a:p>
          <a:p>
            <a:endParaRPr lang="en-US" baseline="0" dirty="0" smtClean="0"/>
          </a:p>
          <a:p>
            <a:r>
              <a:rPr lang="en-US" baseline="0" dirty="0" smtClean="0"/>
              <a:t>Not always about getting back to the state you were in prior to getting injured, but about learning how to get on with life with a new set of circumstances.</a:t>
            </a:r>
          </a:p>
          <a:p>
            <a:endParaRPr lang="en-US" baseline="0" dirty="0" smtClean="0"/>
          </a:p>
          <a:p>
            <a:r>
              <a:rPr lang="en-US" baseline="0" dirty="0" smtClean="0"/>
              <a:t>Learning cognitive strategies for someone with a brain injury is like someone who is a new paraplegic learning to use a wheelchair.  It doesn’t make the injury go away but it will make things much easier.</a:t>
            </a:r>
            <a:endParaRPr lang="en-US" dirty="0"/>
          </a:p>
        </p:txBody>
      </p:sp>
      <p:sp>
        <p:nvSpPr>
          <p:cNvPr id="4" name="Slide Number Placeholder 3"/>
          <p:cNvSpPr>
            <a:spLocks noGrp="1"/>
          </p:cNvSpPr>
          <p:nvPr>
            <p:ph type="sldNum" sz="quarter" idx="10"/>
          </p:nvPr>
        </p:nvSpPr>
        <p:spPr/>
        <p:txBody>
          <a:bodyPr/>
          <a:lstStyle/>
          <a:p>
            <a:fld id="{75F5375B-7A69-43FF-B1A7-A4DC0C731BB0}" type="slidenum">
              <a:rPr lang="en-US" smtClean="0"/>
              <a:t>13</a:t>
            </a:fld>
            <a:endParaRPr lang="en-US"/>
          </a:p>
        </p:txBody>
      </p:sp>
    </p:spTree>
    <p:extLst>
      <p:ext uri="{BB962C8B-B14F-4D97-AF65-F5344CB8AC3E}">
        <p14:creationId xmlns:p14="http://schemas.microsoft.com/office/powerpoint/2010/main" val="129967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Groves in the road analogy</a:t>
            </a:r>
            <a:endParaRPr lang="en-US" dirty="0"/>
          </a:p>
        </p:txBody>
      </p:sp>
      <p:sp>
        <p:nvSpPr>
          <p:cNvPr id="4" name="Slide Number Placeholder 3"/>
          <p:cNvSpPr>
            <a:spLocks noGrp="1"/>
          </p:cNvSpPr>
          <p:nvPr>
            <p:ph type="sldNum" sz="quarter" idx="10"/>
          </p:nvPr>
        </p:nvSpPr>
        <p:spPr/>
        <p:txBody>
          <a:bodyPr/>
          <a:lstStyle/>
          <a:p>
            <a:fld id="{75F5375B-7A69-43FF-B1A7-A4DC0C731BB0}" type="slidenum">
              <a:rPr lang="en-US" smtClean="0"/>
              <a:t>17</a:t>
            </a:fld>
            <a:endParaRPr lang="en-US"/>
          </a:p>
        </p:txBody>
      </p:sp>
    </p:spTree>
    <p:extLst>
      <p:ext uri="{BB962C8B-B14F-4D97-AF65-F5344CB8AC3E}">
        <p14:creationId xmlns:p14="http://schemas.microsoft.com/office/powerpoint/2010/main" val="3408677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3/11/2014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3/11/2014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3/11/2014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3/11/2014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8060145" cy="2438400"/>
          </a:xfrm>
        </p:spPr>
        <p:txBody>
          <a:bodyPr>
            <a:normAutofit fontScale="90000"/>
          </a:bodyPr>
          <a:lstStyle/>
          <a:p>
            <a:r>
              <a:rPr lang="en-US" sz="8800" dirty="0" smtClean="0"/>
              <a:t>Supporting Residents with ABI in LTC</a:t>
            </a:r>
            <a:endParaRPr lang="en-US" sz="8800" dirty="0"/>
          </a:p>
        </p:txBody>
      </p:sp>
      <p:sp>
        <p:nvSpPr>
          <p:cNvPr id="3" name="Subtitle 2"/>
          <p:cNvSpPr>
            <a:spLocks noGrp="1"/>
          </p:cNvSpPr>
          <p:nvPr>
            <p:ph type="subTitle" idx="1"/>
          </p:nvPr>
        </p:nvSpPr>
        <p:spPr>
          <a:xfrm>
            <a:off x="1371600" y="3536950"/>
            <a:ext cx="6400800" cy="1473200"/>
          </a:xfrm>
        </p:spPr>
        <p:txBody>
          <a:bodyPr/>
          <a:lstStyle/>
          <a:p>
            <a:endParaRPr lang="en-US" dirty="0" smtClean="0"/>
          </a:p>
          <a:p>
            <a:r>
              <a:rPr lang="en-US" dirty="0" smtClean="0"/>
              <a:t>Presented By Rachael Henry,</a:t>
            </a:r>
          </a:p>
          <a:p>
            <a:r>
              <a:rPr lang="en-US" dirty="0" smtClean="0"/>
              <a:t>ABI System Navigator</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5014977"/>
            <a:ext cx="5452291" cy="1415891"/>
          </a:xfrm>
          <a:prstGeom prst="rect">
            <a:avLst/>
          </a:prstGeom>
        </p:spPr>
      </p:pic>
      <p:pic>
        <p:nvPicPr>
          <p:cNvPr id="1026" name="Picture 2" descr="http://braininjuryhelp.ca/wp-content/uploads/2012/02/logo_SELHI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279943"/>
            <a:ext cx="1371600" cy="87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724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7089" y="2133600"/>
            <a:ext cx="8195733" cy="4419600"/>
          </a:xfrm>
        </p:spPr>
        <p:txBody>
          <a:bodyPr>
            <a:normAutofit fontScale="85000" lnSpcReduction="10000"/>
          </a:bodyPr>
          <a:lstStyle/>
          <a:p>
            <a:pPr marL="0" indent="0">
              <a:lnSpc>
                <a:spcPct val="90000"/>
              </a:lnSpc>
              <a:spcBef>
                <a:spcPts val="0"/>
              </a:spcBef>
              <a:buClr>
                <a:srgbClr val="FFFF99"/>
              </a:buClr>
              <a:buNone/>
            </a:pPr>
            <a:r>
              <a:rPr lang="en-US" dirty="0" smtClean="0"/>
              <a:t>Classified by 2 factors:</a:t>
            </a:r>
          </a:p>
          <a:p>
            <a:pPr marL="457200" indent="-457200">
              <a:lnSpc>
                <a:spcPct val="90000"/>
              </a:lnSpc>
              <a:spcBef>
                <a:spcPts val="0"/>
              </a:spcBef>
              <a:buClr>
                <a:schemeClr val="bg2">
                  <a:lumMod val="25000"/>
                </a:schemeClr>
              </a:buClr>
              <a:buFont typeface="+mj-lt"/>
              <a:buAutoNum type="arabicPeriod"/>
            </a:pPr>
            <a:r>
              <a:rPr lang="en-US" dirty="0" smtClean="0"/>
              <a:t>Length </a:t>
            </a:r>
            <a:r>
              <a:rPr lang="en-US" dirty="0"/>
              <a:t>of loss of consciousness </a:t>
            </a:r>
            <a:r>
              <a:rPr lang="en-US" dirty="0" smtClean="0"/>
              <a:t>( LOC) or </a:t>
            </a:r>
            <a:r>
              <a:rPr lang="en-US" dirty="0"/>
              <a:t>post-traumatic amnesia </a:t>
            </a:r>
            <a:r>
              <a:rPr lang="en-US" dirty="0" smtClean="0"/>
              <a:t>(PTA)</a:t>
            </a:r>
          </a:p>
          <a:p>
            <a:pPr marL="457200" indent="-457200">
              <a:lnSpc>
                <a:spcPct val="90000"/>
              </a:lnSpc>
              <a:spcBef>
                <a:spcPts val="0"/>
              </a:spcBef>
              <a:buClr>
                <a:schemeClr val="bg2">
                  <a:lumMod val="25000"/>
                </a:schemeClr>
              </a:buClr>
              <a:buFont typeface="+mj-lt"/>
              <a:buAutoNum type="arabicPeriod"/>
            </a:pPr>
            <a:r>
              <a:rPr lang="en-US" dirty="0"/>
              <a:t>Glasgow Coma Scale (GCS)</a:t>
            </a:r>
          </a:p>
          <a:p>
            <a:pPr marL="457200" indent="-457200">
              <a:lnSpc>
                <a:spcPct val="90000"/>
              </a:lnSpc>
              <a:spcBef>
                <a:spcPts val="0"/>
              </a:spcBef>
              <a:buClr>
                <a:schemeClr val="bg2">
                  <a:lumMod val="25000"/>
                </a:schemeClr>
              </a:buClr>
              <a:buFont typeface="+mj-lt"/>
              <a:buAutoNum type="arabicPeriod"/>
            </a:pPr>
            <a:endParaRPr lang="en-US" dirty="0"/>
          </a:p>
          <a:p>
            <a:pPr>
              <a:lnSpc>
                <a:spcPct val="90000"/>
              </a:lnSpc>
              <a:buClr>
                <a:srgbClr val="FFFF99"/>
              </a:buClr>
              <a:buFont typeface="Wingdings" pitchFamily="2" charset="2"/>
              <a:buNone/>
            </a:pPr>
            <a:r>
              <a:rPr lang="en-US" b="1" dirty="0"/>
              <a:t>Severe</a:t>
            </a:r>
            <a:r>
              <a:rPr lang="en-US" dirty="0"/>
              <a:t>:	</a:t>
            </a:r>
            <a:r>
              <a:rPr lang="en-US" dirty="0" smtClean="0"/>
              <a:t> 	LOC </a:t>
            </a:r>
            <a:r>
              <a:rPr lang="en-US" dirty="0"/>
              <a:t>and/or PTA </a:t>
            </a:r>
            <a:r>
              <a:rPr lang="en-US" dirty="0" smtClean="0"/>
              <a:t> more than </a:t>
            </a:r>
            <a:r>
              <a:rPr lang="en-US" dirty="0"/>
              <a:t>24 hours,</a:t>
            </a:r>
          </a:p>
          <a:p>
            <a:pPr>
              <a:lnSpc>
                <a:spcPct val="90000"/>
              </a:lnSpc>
              <a:buClr>
                <a:srgbClr val="FFFF99"/>
              </a:buClr>
              <a:buFont typeface="Wingdings" pitchFamily="2" charset="2"/>
              <a:buNone/>
            </a:pPr>
            <a:r>
              <a:rPr lang="en-US" dirty="0"/>
              <a:t>			GCS: 3-8</a:t>
            </a:r>
          </a:p>
          <a:p>
            <a:pPr>
              <a:lnSpc>
                <a:spcPct val="90000"/>
              </a:lnSpc>
              <a:buClr>
                <a:srgbClr val="FFFF99"/>
              </a:buClr>
              <a:buFont typeface="Wingdings" pitchFamily="2" charset="2"/>
              <a:buNone/>
            </a:pPr>
            <a:endParaRPr lang="en-US" b="1" dirty="0"/>
          </a:p>
          <a:p>
            <a:pPr>
              <a:lnSpc>
                <a:spcPct val="90000"/>
              </a:lnSpc>
              <a:buClr>
                <a:srgbClr val="FFFF99"/>
              </a:buClr>
              <a:buFont typeface="Wingdings" pitchFamily="2" charset="2"/>
              <a:buNone/>
            </a:pPr>
            <a:r>
              <a:rPr lang="en-US" b="1" dirty="0"/>
              <a:t>Moderate</a:t>
            </a:r>
            <a:r>
              <a:rPr lang="en-US" dirty="0"/>
              <a:t>:	LOC and/or PTA  </a:t>
            </a:r>
            <a:r>
              <a:rPr lang="en-US" dirty="0" smtClean="0"/>
              <a:t>more than 30 </a:t>
            </a:r>
            <a:r>
              <a:rPr lang="en-US" dirty="0"/>
              <a:t>min, </a:t>
            </a:r>
            <a:r>
              <a:rPr lang="en-US" dirty="0" smtClean="0"/>
              <a:t>but less than 24 hrs. </a:t>
            </a:r>
            <a:endParaRPr lang="en-US" dirty="0"/>
          </a:p>
          <a:p>
            <a:pPr>
              <a:lnSpc>
                <a:spcPct val="90000"/>
              </a:lnSpc>
              <a:buClr>
                <a:srgbClr val="FFFF99"/>
              </a:buClr>
              <a:buFont typeface="Wingdings" pitchFamily="2" charset="2"/>
              <a:buNone/>
            </a:pPr>
            <a:r>
              <a:rPr lang="en-US" dirty="0"/>
              <a:t>			GCS: 9-12</a:t>
            </a:r>
          </a:p>
          <a:p>
            <a:pPr>
              <a:lnSpc>
                <a:spcPct val="90000"/>
              </a:lnSpc>
              <a:buClr>
                <a:srgbClr val="FFFF99"/>
              </a:buClr>
              <a:buFont typeface="Wingdings" pitchFamily="2" charset="2"/>
              <a:buNone/>
            </a:pPr>
            <a:endParaRPr lang="en-US" b="1" dirty="0"/>
          </a:p>
          <a:p>
            <a:pPr>
              <a:lnSpc>
                <a:spcPct val="90000"/>
              </a:lnSpc>
              <a:buClr>
                <a:srgbClr val="FFFF99"/>
              </a:buClr>
              <a:buFont typeface="Wingdings" pitchFamily="2" charset="2"/>
              <a:buNone/>
            </a:pPr>
            <a:r>
              <a:rPr lang="en-US" b="1" dirty="0"/>
              <a:t>Mild</a:t>
            </a:r>
            <a:r>
              <a:rPr lang="en-US" dirty="0"/>
              <a:t>:		LOC and/or PTA </a:t>
            </a:r>
            <a:r>
              <a:rPr lang="en-US" dirty="0" smtClean="0"/>
              <a:t>under 30 </a:t>
            </a:r>
            <a:r>
              <a:rPr lang="en-US" dirty="0"/>
              <a:t>min,</a:t>
            </a:r>
          </a:p>
          <a:p>
            <a:pPr>
              <a:lnSpc>
                <a:spcPct val="90000"/>
              </a:lnSpc>
              <a:buClr>
                <a:srgbClr val="FFFF99"/>
              </a:buClr>
              <a:buFont typeface="Wingdings" pitchFamily="2" charset="2"/>
              <a:buNone/>
            </a:pPr>
            <a:r>
              <a:rPr lang="en-US" dirty="0"/>
              <a:t>			GCS </a:t>
            </a:r>
            <a:r>
              <a:rPr lang="en-US" dirty="0" smtClean="0"/>
              <a:t>13-15</a:t>
            </a:r>
          </a:p>
          <a:p>
            <a:pPr>
              <a:lnSpc>
                <a:spcPct val="90000"/>
              </a:lnSpc>
              <a:buClr>
                <a:srgbClr val="FFFF99"/>
              </a:buClr>
              <a:buFont typeface="Wingdings" pitchFamily="2" charset="2"/>
              <a:buNone/>
            </a:pPr>
            <a:endParaRPr lang="en-US" dirty="0" smtClean="0"/>
          </a:p>
          <a:p>
            <a:pPr>
              <a:lnSpc>
                <a:spcPct val="90000"/>
              </a:lnSpc>
              <a:buClr>
                <a:srgbClr val="FFFF99"/>
              </a:buClr>
              <a:buFont typeface="Wingdings" pitchFamily="2" charset="2"/>
              <a:buNone/>
            </a:pPr>
            <a:r>
              <a:rPr lang="en-US" dirty="0" smtClean="0"/>
              <a:t>		Concussions are classified as mTBI</a:t>
            </a:r>
            <a:endParaRPr lang="en-US" dirty="0"/>
          </a:p>
          <a:p>
            <a:pPr marL="457200" indent="-457200">
              <a:lnSpc>
                <a:spcPct val="90000"/>
              </a:lnSpc>
              <a:spcBef>
                <a:spcPts val="0"/>
              </a:spcBef>
              <a:buClr>
                <a:schemeClr val="bg2">
                  <a:lumMod val="25000"/>
                </a:schemeClr>
              </a:buClr>
              <a:buFont typeface="+mj-lt"/>
              <a:buAutoNum type="arabicPeriod"/>
            </a:pPr>
            <a:endParaRPr lang="en-US" dirty="0"/>
          </a:p>
          <a:p>
            <a:pPr marL="0" indent="0">
              <a:lnSpc>
                <a:spcPct val="90000"/>
              </a:lnSpc>
              <a:spcBef>
                <a:spcPts val="0"/>
              </a:spcBef>
              <a:buClr>
                <a:srgbClr val="FFFF99"/>
              </a:buClr>
              <a:buNone/>
            </a:pPr>
            <a:endParaRPr lang="en-US" dirty="0" smtClean="0"/>
          </a:p>
          <a:p>
            <a:pPr marL="0" indent="0">
              <a:lnSpc>
                <a:spcPct val="90000"/>
              </a:lnSpc>
              <a:spcBef>
                <a:spcPts val="0"/>
              </a:spcBef>
              <a:buClr>
                <a:srgbClr val="FFFF99"/>
              </a:buClr>
              <a:buNone/>
            </a:pPr>
            <a:endParaRPr lang="en-US" dirty="0" smtClean="0"/>
          </a:p>
          <a:p>
            <a:endParaRPr lang="en-US" dirty="0"/>
          </a:p>
        </p:txBody>
      </p:sp>
      <p:sp>
        <p:nvSpPr>
          <p:cNvPr id="3" name="Title 2"/>
          <p:cNvSpPr>
            <a:spLocks noGrp="1"/>
          </p:cNvSpPr>
          <p:nvPr>
            <p:ph type="title"/>
          </p:nvPr>
        </p:nvSpPr>
        <p:spPr>
          <a:xfrm>
            <a:off x="381000" y="533400"/>
            <a:ext cx="8229600" cy="1252728"/>
          </a:xfrm>
        </p:spPr>
        <p:txBody>
          <a:bodyPr>
            <a:normAutofit fontScale="90000"/>
          </a:bodyPr>
          <a:lstStyle/>
          <a:p>
            <a:pPr marL="342900" indent="-342900">
              <a:lnSpc>
                <a:spcPct val="90000"/>
              </a:lnSpc>
              <a:buClr>
                <a:schemeClr val="accent2"/>
              </a:buClr>
            </a:pPr>
            <a:r>
              <a:rPr lang="en-US" sz="4900" dirty="0" smtClean="0">
                <a:solidFill>
                  <a:schemeClr val="bg1"/>
                </a:solidFill>
              </a:rPr>
              <a:t>Mild</a:t>
            </a:r>
            <a:r>
              <a:rPr lang="en-US" sz="4900" dirty="0">
                <a:solidFill>
                  <a:schemeClr val="bg1"/>
                </a:solidFill>
              </a:rPr>
              <a:t>, Moderate </a:t>
            </a:r>
            <a:r>
              <a:rPr lang="en-US" sz="4900" dirty="0" smtClean="0">
                <a:solidFill>
                  <a:schemeClr val="bg1"/>
                </a:solidFill>
              </a:rPr>
              <a:t>and </a:t>
            </a:r>
            <a:r>
              <a:rPr lang="en-US" sz="4900" dirty="0">
                <a:solidFill>
                  <a:schemeClr val="bg1"/>
                </a:solidFill>
              </a:rPr>
              <a:t>Severe</a:t>
            </a:r>
            <a:r>
              <a:rPr lang="en-US" u="sng" dirty="0">
                <a:solidFill>
                  <a:schemeClr val="folHlink"/>
                </a:solidFill>
                <a:latin typeface="Arial" charset="0"/>
              </a:rPr>
              <a:t/>
            </a:r>
            <a:br>
              <a:rPr lang="en-US" u="sng" dirty="0">
                <a:solidFill>
                  <a:schemeClr val="folHlink"/>
                </a:solidFill>
                <a:latin typeface="Arial" charset="0"/>
              </a:rPr>
            </a:br>
            <a:endParaRPr lang="en-US" dirty="0"/>
          </a:p>
        </p:txBody>
      </p:sp>
      <p:sp>
        <p:nvSpPr>
          <p:cNvPr id="4" name="Rectangle 3"/>
          <p:cNvSpPr txBox="1">
            <a:spLocks noChangeArrowheads="1"/>
          </p:cNvSpPr>
          <p:nvPr/>
        </p:nvSpPr>
        <p:spPr>
          <a:xfrm>
            <a:off x="1143000" y="1981200"/>
            <a:ext cx="7772400" cy="41148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nSpc>
                <a:spcPct val="90000"/>
              </a:lnSpc>
            </a:pPr>
            <a:endParaRPr lang="en-US" sz="2800" dirty="0" smtClean="0"/>
          </a:p>
        </p:txBody>
      </p:sp>
    </p:spTree>
    <p:extLst>
      <p:ext uri="{BB962C8B-B14F-4D97-AF65-F5344CB8AC3E}">
        <p14:creationId xmlns:p14="http://schemas.microsoft.com/office/powerpoint/2010/main" val="1916969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38200" y="685800"/>
            <a:ext cx="7269163" cy="609600"/>
          </a:xfrm>
        </p:spPr>
        <p:txBody>
          <a:bodyPr>
            <a:normAutofit fontScale="90000"/>
          </a:bodyPr>
          <a:lstStyle/>
          <a:p>
            <a:r>
              <a:rPr lang="en-US" b="1" dirty="0" smtClean="0"/>
              <a:t>Brain Injury Symptoms</a:t>
            </a:r>
          </a:p>
        </p:txBody>
      </p:sp>
      <p:sp>
        <p:nvSpPr>
          <p:cNvPr id="3" name="Content Placeholder 2"/>
          <p:cNvSpPr>
            <a:spLocks noGrp="1"/>
          </p:cNvSpPr>
          <p:nvPr>
            <p:ph idx="1"/>
          </p:nvPr>
        </p:nvSpPr>
        <p:spPr>
          <a:xfrm>
            <a:off x="4191000" y="2438400"/>
            <a:ext cx="4724400" cy="4419600"/>
          </a:xfrm>
        </p:spPr>
        <p:txBody>
          <a:bodyPr/>
          <a:lstStyle/>
          <a:p>
            <a:pPr marL="0" indent="0">
              <a:buNone/>
              <a:defRPr/>
            </a:pPr>
            <a:r>
              <a:rPr lang="en-US" dirty="0" smtClean="0"/>
              <a:t>Brain Injury Impacts Many Areas</a:t>
            </a:r>
          </a:p>
          <a:p>
            <a:pPr marL="0" indent="0">
              <a:buNone/>
              <a:defRPr/>
            </a:pPr>
            <a:r>
              <a:rPr lang="en-US" dirty="0" smtClean="0"/>
              <a:t> </a:t>
            </a:r>
          </a:p>
          <a:p>
            <a:pPr>
              <a:defRPr/>
            </a:pPr>
            <a:r>
              <a:rPr lang="en-US" dirty="0" smtClean="0"/>
              <a:t>Medical</a:t>
            </a:r>
          </a:p>
          <a:p>
            <a:pPr>
              <a:defRPr/>
            </a:pPr>
            <a:r>
              <a:rPr lang="en-US" dirty="0" smtClean="0"/>
              <a:t>Physical</a:t>
            </a:r>
          </a:p>
          <a:p>
            <a:pPr>
              <a:defRPr/>
            </a:pPr>
            <a:r>
              <a:rPr lang="en-US" dirty="0" smtClean="0"/>
              <a:t>Sensory</a:t>
            </a:r>
          </a:p>
          <a:p>
            <a:pPr>
              <a:defRPr/>
            </a:pPr>
            <a:r>
              <a:rPr lang="en-US" dirty="0" smtClean="0"/>
              <a:t>Thoughts and Communication</a:t>
            </a:r>
          </a:p>
          <a:p>
            <a:pPr>
              <a:defRPr/>
            </a:pPr>
            <a:r>
              <a:rPr lang="en-US" dirty="0" smtClean="0"/>
              <a:t>Behaviour and Personality</a:t>
            </a:r>
          </a:p>
          <a:p>
            <a:pPr>
              <a:defRPr/>
            </a:pPr>
            <a:endParaRPr lang="en-US" dirty="0" smtClean="0"/>
          </a:p>
        </p:txBody>
      </p:sp>
      <p:pic>
        <p:nvPicPr>
          <p:cNvPr id="1027" name="Picture 3" descr="C:\Documents and Settings\henryr1\Local Settings\Temporary Internet Files\Content.IE5\NHU07AI6\MP90038287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3211286"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741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 Invisible Injury</a:t>
            </a:r>
            <a:endParaRPr lang="en-US" dirty="0"/>
          </a:p>
        </p:txBody>
      </p:sp>
      <p:sp>
        <p:nvSpPr>
          <p:cNvPr id="4" name="Content Placeholder 3"/>
          <p:cNvSpPr>
            <a:spLocks noGrp="1"/>
          </p:cNvSpPr>
          <p:nvPr>
            <p:ph idx="1"/>
          </p:nvPr>
        </p:nvSpPr>
        <p:spPr>
          <a:xfrm>
            <a:off x="460023" y="2286000"/>
            <a:ext cx="5864577" cy="4244182"/>
          </a:xfrm>
        </p:spPr>
        <p:txBody>
          <a:bodyPr>
            <a:normAutofit/>
          </a:bodyPr>
          <a:lstStyle/>
          <a:p>
            <a:r>
              <a:rPr lang="en-US" dirty="0" smtClean="0"/>
              <a:t>The survivor’s struggles aren’t always apparent to others</a:t>
            </a:r>
          </a:p>
          <a:p>
            <a:r>
              <a:rPr lang="en-US" dirty="0" smtClean="0"/>
              <a:t>Difficulties with fatigue, attention, mood, and pain cannot be seen</a:t>
            </a:r>
          </a:p>
          <a:p>
            <a:r>
              <a:rPr lang="en-US" dirty="0" smtClean="0"/>
              <a:t>Don’t </a:t>
            </a:r>
            <a:r>
              <a:rPr lang="en-US" dirty="0" smtClean="0"/>
              <a:t>make assumptions about what they can or cannot </a:t>
            </a:r>
            <a:r>
              <a:rPr lang="en-US" dirty="0" smtClean="0"/>
              <a:t>do – Ask the survivor or someone who knows them well.</a:t>
            </a:r>
            <a:endParaRPr lang="en-US" dirty="0" smtClean="0"/>
          </a:p>
          <a:p>
            <a:r>
              <a:rPr lang="en-US" dirty="0" smtClean="0"/>
              <a:t>With practice, </a:t>
            </a:r>
            <a:r>
              <a:rPr lang="en-US" dirty="0" smtClean="0"/>
              <a:t>some survivors </a:t>
            </a:r>
            <a:r>
              <a:rPr lang="en-US" dirty="0"/>
              <a:t>can learn to tell others how to </a:t>
            </a:r>
            <a:r>
              <a:rPr lang="en-US" dirty="0" smtClean="0"/>
              <a:t>help.  </a:t>
            </a:r>
            <a:r>
              <a:rPr lang="en-US" dirty="0" err="1" smtClean="0"/>
              <a:t>Eg</a:t>
            </a:r>
            <a:r>
              <a:rPr lang="en-US" dirty="0" smtClean="0"/>
              <a:t>. “My memory is terrible.  Can you write that down?”</a:t>
            </a:r>
            <a:endParaRPr lang="en-US" dirty="0"/>
          </a:p>
          <a:p>
            <a:endParaRPr lang="en-US"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895600"/>
            <a:ext cx="2438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224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dvcloud.com/wp-content/uploads/2013/03/disaster-recovery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578" y="1371600"/>
            <a:ext cx="5467350" cy="50863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30296" y="304800"/>
            <a:ext cx="4572000" cy="707886"/>
          </a:xfrm>
          <a:prstGeom prst="rect">
            <a:avLst/>
          </a:prstGeom>
          <a:noFill/>
        </p:spPr>
        <p:txBody>
          <a:bodyPr wrap="square" rtlCol="0">
            <a:spAutoFit/>
          </a:bodyPr>
          <a:lstStyle/>
          <a:p>
            <a:r>
              <a:rPr lang="en-US" sz="4000" dirty="0" smtClean="0">
                <a:solidFill>
                  <a:schemeClr val="bg1"/>
                </a:solidFill>
                <a:latin typeface="+mj-lt"/>
              </a:rPr>
              <a:t>Recovery</a:t>
            </a:r>
            <a:endParaRPr lang="en-US" sz="4000" dirty="0">
              <a:solidFill>
                <a:schemeClr val="bg1"/>
              </a:solidFill>
              <a:latin typeface="+mj-lt"/>
            </a:endParaRPr>
          </a:p>
        </p:txBody>
      </p:sp>
    </p:spTree>
    <p:extLst>
      <p:ext uri="{BB962C8B-B14F-4D97-AF65-F5344CB8AC3E}">
        <p14:creationId xmlns:p14="http://schemas.microsoft.com/office/powerpoint/2010/main" val="2836657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3" name="Content Placeholder 3"/>
          <p:cNvGraphicFramePr>
            <a:graphicFrameLocks noGrp="1"/>
          </p:cNvGraphicFramePr>
          <p:nvPr>
            <p:ph idx="1"/>
            <p:extLst>
              <p:ext uri="{D42A27DB-BD31-4B8C-83A1-F6EECF244321}">
                <p14:modId xmlns:p14="http://schemas.microsoft.com/office/powerpoint/2010/main" val="829158401"/>
              </p:ext>
            </p:extLst>
          </p:nvPr>
        </p:nvGraphicFramePr>
        <p:xfrm>
          <a:off x="730250" y="2174875"/>
          <a:ext cx="7956550" cy="3109913"/>
        </p:xfrm>
        <a:graphic>
          <a:graphicData uri="http://schemas.openxmlformats.org/presentationml/2006/ole">
            <mc:AlternateContent xmlns:mc="http://schemas.openxmlformats.org/markup-compatibility/2006">
              <mc:Choice xmlns:v="urn:schemas-microsoft-com:vml" Requires="v">
                <p:oleObj spid="_x0000_s1037" r:id="rId3" imgW="7955970" imgH="3109229" progId="Excel.Sheet.8">
                  <p:embed/>
                </p:oleObj>
              </mc:Choice>
              <mc:Fallback>
                <p:oleObj r:id="rId3" imgW="7955970" imgH="3109229" progId="Excel.Shee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0" y="2174875"/>
                        <a:ext cx="7956550" cy="3109913"/>
                      </a:xfrm>
                      <a:prstGeom prst="rect">
                        <a:avLst/>
                      </a:prstGeom>
                      <a:solidFill>
                        <a:schemeClr val="tx1">
                          <a:lumMod val="50000"/>
                        </a:schemeClr>
                      </a:solidFill>
                      <a:ln>
                        <a:noFill/>
                      </a:ln>
                      <a:extLst/>
                    </p:spPr>
                  </p:pic>
                </p:oleObj>
              </mc:Fallback>
            </mc:AlternateContent>
          </a:graphicData>
        </a:graphic>
      </p:graphicFrame>
      <p:sp>
        <p:nvSpPr>
          <p:cNvPr id="81922" name="Title 1"/>
          <p:cNvSpPr>
            <a:spLocks noGrp="1"/>
          </p:cNvSpPr>
          <p:nvPr>
            <p:ph type="title"/>
          </p:nvPr>
        </p:nvSpPr>
        <p:spPr/>
        <p:txBody>
          <a:bodyPr/>
          <a:lstStyle/>
          <a:p>
            <a:pPr eaLnBrk="1" hangingPunct="1"/>
            <a:r>
              <a:rPr lang="en-CA" altLang="en-US" dirty="0" smtClean="0"/>
              <a:t>Recovery</a:t>
            </a:r>
            <a:endParaRPr lang="en-US" alt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3438613175"/>
              </p:ext>
            </p:extLst>
          </p:nvPr>
        </p:nvGraphicFramePr>
        <p:xfrm>
          <a:off x="428625" y="4572000"/>
          <a:ext cx="7858128" cy="1785937"/>
        </p:xfrm>
        <a:graphic>
          <a:graphicData uri="http://schemas.openxmlformats.org/drawingml/2006/table">
            <a:tbl>
              <a:tblPr firstRow="1" bandRow="1">
                <a:tableStyleId>{5C22544A-7EE6-4342-B048-85BDC9FD1C3A}</a:tableStyleId>
              </a:tblPr>
              <a:tblGrid>
                <a:gridCol w="1309688"/>
                <a:gridCol w="1309688"/>
                <a:gridCol w="1309688"/>
                <a:gridCol w="1309688"/>
                <a:gridCol w="1309688"/>
                <a:gridCol w="1309688"/>
              </a:tblGrid>
              <a:tr h="401975">
                <a:tc>
                  <a:txBody>
                    <a:bodyPr/>
                    <a:lstStyle/>
                    <a:p>
                      <a:r>
                        <a:rPr lang="en-CA" sz="1800" b="0" dirty="0" smtClean="0">
                          <a:solidFill>
                            <a:schemeClr val="bg1"/>
                          </a:solidFill>
                        </a:rPr>
                        <a:t>Mild</a:t>
                      </a:r>
                      <a:endParaRPr lang="en-US" sz="1800" b="0" dirty="0">
                        <a:solidFill>
                          <a:schemeClr val="bg1"/>
                        </a:solidFill>
                      </a:endParaRPr>
                    </a:p>
                  </a:txBody>
                  <a:tcPr marL="91439" marR="91439">
                    <a:solidFill>
                      <a:srgbClr val="FFFFFF"/>
                    </a:solidFill>
                  </a:tcPr>
                </a:tc>
                <a:tc>
                  <a:txBody>
                    <a:bodyPr/>
                    <a:lstStyle/>
                    <a:p>
                      <a:r>
                        <a:rPr lang="en-CA" sz="1800" b="0" baseline="0" dirty="0" smtClean="0">
                          <a:solidFill>
                            <a:schemeClr val="bg1"/>
                          </a:solidFill>
                        </a:rPr>
                        <a:t>Day 1</a:t>
                      </a:r>
                      <a:endParaRPr lang="en-US" sz="1800" b="0" dirty="0">
                        <a:solidFill>
                          <a:schemeClr val="bg1"/>
                        </a:solidFill>
                      </a:endParaRPr>
                    </a:p>
                  </a:txBody>
                  <a:tcPr marL="91439" marR="91439">
                    <a:solidFill>
                      <a:srgbClr val="FFFFFF">
                        <a:alpha val="63000"/>
                      </a:srgbClr>
                    </a:solidFill>
                  </a:tcPr>
                </a:tc>
                <a:tc>
                  <a:txBody>
                    <a:bodyPr/>
                    <a:lstStyle/>
                    <a:p>
                      <a:r>
                        <a:rPr lang="en-CA" sz="1800" b="0" dirty="0" smtClean="0">
                          <a:solidFill>
                            <a:schemeClr val="bg1"/>
                          </a:solidFill>
                        </a:rPr>
                        <a:t>Day</a:t>
                      </a:r>
                      <a:r>
                        <a:rPr lang="en-CA" sz="1800" b="0" baseline="0" dirty="0" smtClean="0">
                          <a:solidFill>
                            <a:schemeClr val="bg1"/>
                          </a:solidFill>
                        </a:rPr>
                        <a:t> </a:t>
                      </a:r>
                      <a:r>
                        <a:rPr lang="en-CA" sz="1800" b="0" dirty="0" smtClean="0">
                          <a:solidFill>
                            <a:schemeClr val="bg1"/>
                          </a:solidFill>
                        </a:rPr>
                        <a:t>3</a:t>
                      </a:r>
                      <a:endParaRPr lang="en-US" sz="1800" b="0" dirty="0">
                        <a:solidFill>
                          <a:schemeClr val="bg1"/>
                        </a:solidFill>
                      </a:endParaRPr>
                    </a:p>
                  </a:txBody>
                  <a:tcPr marL="91439" marR="91439">
                    <a:solidFill>
                      <a:srgbClr val="FFFFFF">
                        <a:alpha val="63000"/>
                      </a:srgbClr>
                    </a:solidFill>
                  </a:tcPr>
                </a:tc>
                <a:tc>
                  <a:txBody>
                    <a:bodyPr/>
                    <a:lstStyle/>
                    <a:p>
                      <a:r>
                        <a:rPr lang="en-CA" sz="1800" b="0" dirty="0" smtClean="0">
                          <a:solidFill>
                            <a:schemeClr val="bg1"/>
                          </a:solidFill>
                        </a:rPr>
                        <a:t>Day 7</a:t>
                      </a:r>
                      <a:endParaRPr lang="en-US" sz="1800" b="0" dirty="0">
                        <a:solidFill>
                          <a:schemeClr val="bg1"/>
                        </a:solidFill>
                      </a:endParaRPr>
                    </a:p>
                  </a:txBody>
                  <a:tcPr marL="91439" marR="91439">
                    <a:solidFill>
                      <a:srgbClr val="FFFFFF">
                        <a:alpha val="63000"/>
                      </a:srgbClr>
                    </a:solidFill>
                  </a:tcPr>
                </a:tc>
                <a:tc>
                  <a:txBody>
                    <a:bodyPr/>
                    <a:lstStyle/>
                    <a:p>
                      <a:r>
                        <a:rPr lang="en-CA" sz="1800" b="0" dirty="0" smtClean="0">
                          <a:solidFill>
                            <a:schemeClr val="bg1"/>
                          </a:solidFill>
                        </a:rPr>
                        <a:t>Month 2</a:t>
                      </a:r>
                      <a:endParaRPr lang="en-US" sz="1800" b="0" dirty="0">
                        <a:solidFill>
                          <a:schemeClr val="bg1"/>
                        </a:solidFill>
                      </a:endParaRPr>
                    </a:p>
                  </a:txBody>
                  <a:tcPr marL="91439" marR="91439">
                    <a:solidFill>
                      <a:srgbClr val="FFFFFF">
                        <a:alpha val="63000"/>
                      </a:srgbClr>
                    </a:solidFill>
                  </a:tcPr>
                </a:tc>
                <a:tc>
                  <a:txBody>
                    <a:bodyPr/>
                    <a:lstStyle/>
                    <a:p>
                      <a:r>
                        <a:rPr lang="en-CA" sz="1800" b="0" dirty="0" smtClean="0">
                          <a:solidFill>
                            <a:schemeClr val="bg1"/>
                          </a:solidFill>
                        </a:rPr>
                        <a:t>Month</a:t>
                      </a:r>
                      <a:r>
                        <a:rPr lang="en-CA" sz="1800" b="0" baseline="0" dirty="0" smtClean="0">
                          <a:solidFill>
                            <a:schemeClr val="bg1"/>
                          </a:solidFill>
                        </a:rPr>
                        <a:t> 3</a:t>
                      </a:r>
                      <a:endParaRPr lang="en-US" sz="1800" b="0" dirty="0">
                        <a:solidFill>
                          <a:schemeClr val="bg1"/>
                        </a:solidFill>
                      </a:endParaRPr>
                    </a:p>
                  </a:txBody>
                  <a:tcPr marL="91439" marR="91439">
                    <a:solidFill>
                      <a:srgbClr val="FFFFFF">
                        <a:alpha val="63000"/>
                      </a:srgbClr>
                    </a:solidFill>
                  </a:tcPr>
                </a:tc>
              </a:tr>
              <a:tr h="696753">
                <a:tc>
                  <a:txBody>
                    <a:bodyPr/>
                    <a:lstStyle/>
                    <a:p>
                      <a:r>
                        <a:rPr lang="en-CA" sz="1800" dirty="0" smtClean="0"/>
                        <a:t>Moderate</a:t>
                      </a:r>
                      <a:endParaRPr lang="en-US" sz="1800" dirty="0"/>
                    </a:p>
                  </a:txBody>
                  <a:tcPr marL="91439" marR="91439">
                    <a:solidFill>
                      <a:srgbClr val="FFFFFF"/>
                    </a:solidFill>
                  </a:tcPr>
                </a:tc>
                <a:tc>
                  <a:txBody>
                    <a:bodyPr/>
                    <a:lstStyle/>
                    <a:p>
                      <a:r>
                        <a:rPr lang="en-CA" sz="1800" dirty="0" smtClean="0"/>
                        <a:t>8 weeks</a:t>
                      </a:r>
                    </a:p>
                  </a:txBody>
                  <a:tcPr marL="91439" marR="91439">
                    <a:solidFill>
                      <a:srgbClr val="FFFFFF">
                        <a:alpha val="63000"/>
                      </a:srgbClr>
                    </a:solidFill>
                  </a:tcPr>
                </a:tc>
                <a:tc>
                  <a:txBody>
                    <a:bodyPr/>
                    <a:lstStyle/>
                    <a:p>
                      <a:r>
                        <a:rPr lang="en-CA" sz="1800" dirty="0" smtClean="0"/>
                        <a:t>6 months</a:t>
                      </a:r>
                      <a:endParaRPr lang="en-US" sz="1800" dirty="0"/>
                    </a:p>
                  </a:txBody>
                  <a:tcPr marL="91439" marR="91439">
                    <a:solidFill>
                      <a:srgbClr val="FFFFFF">
                        <a:alpha val="63000"/>
                      </a:srgbClr>
                    </a:solidFill>
                  </a:tcPr>
                </a:tc>
                <a:tc>
                  <a:txBody>
                    <a:bodyPr/>
                    <a:lstStyle/>
                    <a:p>
                      <a:r>
                        <a:rPr lang="en-CA" sz="1800" dirty="0" smtClean="0"/>
                        <a:t>One Year</a:t>
                      </a:r>
                      <a:endParaRPr lang="en-US" sz="1800" dirty="0"/>
                    </a:p>
                  </a:txBody>
                  <a:tcPr marL="91439" marR="91439">
                    <a:solidFill>
                      <a:srgbClr val="FFFFFF">
                        <a:alpha val="63000"/>
                      </a:srgbClr>
                    </a:solidFill>
                  </a:tcPr>
                </a:tc>
                <a:tc>
                  <a:txBody>
                    <a:bodyPr/>
                    <a:lstStyle/>
                    <a:p>
                      <a:r>
                        <a:rPr lang="en-CA" sz="1800" dirty="0" smtClean="0"/>
                        <a:t>Two Years</a:t>
                      </a:r>
                      <a:endParaRPr lang="en-US" sz="1800" dirty="0"/>
                    </a:p>
                  </a:txBody>
                  <a:tcPr marL="91439" marR="91439">
                    <a:solidFill>
                      <a:srgbClr val="FFFFFF">
                        <a:alpha val="63000"/>
                      </a:srgbClr>
                    </a:solidFill>
                  </a:tcPr>
                </a:tc>
                <a:tc>
                  <a:txBody>
                    <a:bodyPr/>
                    <a:lstStyle/>
                    <a:p>
                      <a:r>
                        <a:rPr lang="en-CA" sz="1800" dirty="0" smtClean="0"/>
                        <a:t>Three Years</a:t>
                      </a:r>
                      <a:endParaRPr lang="en-US" sz="1800" dirty="0"/>
                    </a:p>
                  </a:txBody>
                  <a:tcPr marL="91439" marR="91439">
                    <a:solidFill>
                      <a:srgbClr val="FFFFFF">
                        <a:alpha val="63000"/>
                      </a:srgbClr>
                    </a:solidFill>
                  </a:tcPr>
                </a:tc>
              </a:tr>
              <a:tr h="687209">
                <a:tc>
                  <a:txBody>
                    <a:bodyPr/>
                    <a:lstStyle/>
                    <a:p>
                      <a:r>
                        <a:rPr lang="en-CA" sz="1800" dirty="0" smtClean="0"/>
                        <a:t>Severe</a:t>
                      </a:r>
                      <a:endParaRPr lang="en-US" sz="1800" dirty="0"/>
                    </a:p>
                  </a:txBody>
                  <a:tcPr marL="91439" marR="91439">
                    <a:solidFill>
                      <a:srgbClr val="FFFFFF"/>
                    </a:solidFill>
                  </a:tcPr>
                </a:tc>
                <a:tc>
                  <a:txBody>
                    <a:bodyPr/>
                    <a:lstStyle/>
                    <a:p>
                      <a:r>
                        <a:rPr lang="en-CA" sz="1800" dirty="0" smtClean="0"/>
                        <a:t>6 Months </a:t>
                      </a:r>
                      <a:endParaRPr lang="en-US" sz="1800" dirty="0"/>
                    </a:p>
                  </a:txBody>
                  <a:tcPr marL="91439" marR="91439">
                    <a:solidFill>
                      <a:srgbClr val="FFFFFF">
                        <a:alpha val="63000"/>
                      </a:srgbClr>
                    </a:solidFill>
                  </a:tcPr>
                </a:tc>
                <a:tc>
                  <a:txBody>
                    <a:bodyPr/>
                    <a:lstStyle/>
                    <a:p>
                      <a:r>
                        <a:rPr lang="en-CA" sz="1800" dirty="0" smtClean="0"/>
                        <a:t>One Year</a:t>
                      </a:r>
                      <a:endParaRPr lang="en-US" sz="1800" dirty="0"/>
                    </a:p>
                  </a:txBody>
                  <a:tcPr marL="91439" marR="91439">
                    <a:solidFill>
                      <a:srgbClr val="FFFFFF">
                        <a:alpha val="63000"/>
                      </a:srgbClr>
                    </a:solidFill>
                  </a:tcPr>
                </a:tc>
                <a:tc>
                  <a:txBody>
                    <a:bodyPr/>
                    <a:lstStyle/>
                    <a:p>
                      <a:r>
                        <a:rPr lang="en-CA" sz="1800" dirty="0" smtClean="0"/>
                        <a:t>Two</a:t>
                      </a:r>
                      <a:r>
                        <a:rPr lang="en-CA" sz="1800" baseline="0" dirty="0" smtClean="0"/>
                        <a:t> years</a:t>
                      </a:r>
                      <a:endParaRPr lang="en-US" sz="1800" dirty="0"/>
                    </a:p>
                  </a:txBody>
                  <a:tcPr marL="91439" marR="91439">
                    <a:solidFill>
                      <a:srgbClr val="FFFFFF">
                        <a:alpha val="63000"/>
                      </a:srgbClr>
                    </a:solidFill>
                  </a:tcPr>
                </a:tc>
                <a:tc>
                  <a:txBody>
                    <a:bodyPr/>
                    <a:lstStyle/>
                    <a:p>
                      <a:r>
                        <a:rPr lang="en-CA" sz="1800" dirty="0" smtClean="0"/>
                        <a:t>Three Years</a:t>
                      </a:r>
                      <a:endParaRPr lang="en-US" sz="1800" dirty="0"/>
                    </a:p>
                  </a:txBody>
                  <a:tcPr marL="91439" marR="91439">
                    <a:solidFill>
                      <a:srgbClr val="FFFFFF">
                        <a:alpha val="63000"/>
                      </a:srgbClr>
                    </a:solidFill>
                  </a:tcPr>
                </a:tc>
                <a:tc>
                  <a:txBody>
                    <a:bodyPr/>
                    <a:lstStyle/>
                    <a:p>
                      <a:r>
                        <a:rPr lang="en-CA" sz="1800" dirty="0" smtClean="0"/>
                        <a:t>Four Years</a:t>
                      </a:r>
                      <a:endParaRPr lang="en-US" sz="1800" dirty="0"/>
                    </a:p>
                  </a:txBody>
                  <a:tcPr marL="91439" marR="91439">
                    <a:solidFill>
                      <a:srgbClr val="FFFFFF">
                        <a:alpha val="63000"/>
                      </a:srgbClr>
                    </a:solidFill>
                  </a:tcPr>
                </a:tc>
              </a:tr>
            </a:tbl>
          </a:graphicData>
        </a:graphic>
      </p:graphicFrame>
    </p:spTree>
    <p:extLst>
      <p:ext uri="{BB962C8B-B14F-4D97-AF65-F5344CB8AC3E}">
        <p14:creationId xmlns:p14="http://schemas.microsoft.com/office/powerpoint/2010/main" val="339170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685800" y="1981200"/>
            <a:ext cx="8153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lnSpc>
                <a:spcPct val="90000"/>
              </a:lnSpc>
              <a:spcBef>
                <a:spcPct val="20000"/>
              </a:spcBef>
              <a:buClr>
                <a:schemeClr val="accent2"/>
              </a:buClr>
              <a:buFont typeface="Arial" pitchFamily="34" charset="0"/>
              <a:buChar char="•"/>
            </a:pPr>
            <a:r>
              <a:rPr lang="en-US" sz="3200" dirty="0"/>
              <a:t>Age</a:t>
            </a:r>
          </a:p>
          <a:p>
            <a:pPr marL="457200" indent="-457200">
              <a:lnSpc>
                <a:spcPct val="90000"/>
              </a:lnSpc>
              <a:spcBef>
                <a:spcPct val="20000"/>
              </a:spcBef>
              <a:buClr>
                <a:schemeClr val="accent2"/>
              </a:buClr>
              <a:buFont typeface="Arial" pitchFamily="34" charset="0"/>
              <a:buChar char="•"/>
            </a:pPr>
            <a:r>
              <a:rPr lang="en-US" sz="3200" dirty="0"/>
              <a:t>Health </a:t>
            </a:r>
            <a:endParaRPr lang="en-US" sz="3200" dirty="0" smtClean="0"/>
          </a:p>
          <a:p>
            <a:pPr marL="457200" indent="-457200">
              <a:lnSpc>
                <a:spcPct val="90000"/>
              </a:lnSpc>
              <a:spcBef>
                <a:spcPct val="20000"/>
              </a:spcBef>
              <a:buClr>
                <a:schemeClr val="accent2"/>
              </a:buClr>
              <a:buFont typeface="Arial" pitchFamily="34" charset="0"/>
              <a:buChar char="•"/>
            </a:pPr>
            <a:r>
              <a:rPr lang="en-US" sz="3200" dirty="0" smtClean="0"/>
              <a:t>Seriousness of Injury</a:t>
            </a:r>
          </a:p>
          <a:p>
            <a:pPr marL="457200" indent="-457200">
              <a:lnSpc>
                <a:spcPct val="90000"/>
              </a:lnSpc>
              <a:spcBef>
                <a:spcPct val="20000"/>
              </a:spcBef>
              <a:buClr>
                <a:schemeClr val="accent2"/>
              </a:buClr>
              <a:buFont typeface="Arial" pitchFamily="34" charset="0"/>
              <a:buChar char="•"/>
            </a:pPr>
            <a:r>
              <a:rPr lang="en-US" sz="3200" dirty="0" smtClean="0"/>
              <a:t>Early </a:t>
            </a:r>
            <a:r>
              <a:rPr lang="en-US" sz="3200" dirty="0"/>
              <a:t>medical care</a:t>
            </a:r>
          </a:p>
          <a:p>
            <a:pPr marL="457200" indent="-457200">
              <a:lnSpc>
                <a:spcPct val="90000"/>
              </a:lnSpc>
              <a:spcBef>
                <a:spcPct val="20000"/>
              </a:spcBef>
              <a:buClr>
                <a:schemeClr val="accent2"/>
              </a:buClr>
              <a:buFont typeface="Arial" pitchFamily="34" charset="0"/>
              <a:buChar char="•"/>
            </a:pPr>
            <a:r>
              <a:rPr lang="en-US" sz="3200" dirty="0"/>
              <a:t>Length of coma</a:t>
            </a:r>
          </a:p>
          <a:p>
            <a:pPr marL="457200" indent="-457200">
              <a:lnSpc>
                <a:spcPct val="90000"/>
              </a:lnSpc>
              <a:spcBef>
                <a:spcPct val="20000"/>
              </a:spcBef>
              <a:buClr>
                <a:schemeClr val="accent2"/>
              </a:buClr>
              <a:buFont typeface="Arial" pitchFamily="34" charset="0"/>
              <a:buChar char="•"/>
            </a:pPr>
            <a:r>
              <a:rPr lang="en-US" sz="3200" dirty="0"/>
              <a:t>Amount of time since injury</a:t>
            </a:r>
          </a:p>
          <a:p>
            <a:pPr marL="457200" indent="-457200">
              <a:lnSpc>
                <a:spcPct val="90000"/>
              </a:lnSpc>
              <a:spcBef>
                <a:spcPct val="20000"/>
              </a:spcBef>
              <a:buClr>
                <a:schemeClr val="accent2"/>
              </a:buClr>
              <a:buFont typeface="Arial" pitchFamily="34" charset="0"/>
              <a:buChar char="•"/>
            </a:pPr>
            <a:r>
              <a:rPr lang="en-US" sz="3200" dirty="0"/>
              <a:t>Pre-injury personality and </a:t>
            </a:r>
            <a:r>
              <a:rPr lang="en-US" sz="3200" dirty="0" smtClean="0"/>
              <a:t>abilities</a:t>
            </a:r>
            <a:endParaRPr lang="en-US" sz="3200" dirty="0"/>
          </a:p>
          <a:p>
            <a:pPr marL="457200" indent="-457200">
              <a:lnSpc>
                <a:spcPct val="90000"/>
              </a:lnSpc>
              <a:spcBef>
                <a:spcPct val="20000"/>
              </a:spcBef>
              <a:buClr>
                <a:schemeClr val="accent2"/>
              </a:buClr>
              <a:buFont typeface="Arial" pitchFamily="34" charset="0"/>
              <a:buChar char="•"/>
            </a:pPr>
            <a:r>
              <a:rPr lang="en-US" sz="3200" dirty="0"/>
              <a:t>Quality of rehabilitation and support</a:t>
            </a:r>
          </a:p>
          <a:p>
            <a:pPr marL="457200" indent="-457200">
              <a:lnSpc>
                <a:spcPct val="90000"/>
              </a:lnSpc>
              <a:spcBef>
                <a:spcPct val="20000"/>
              </a:spcBef>
              <a:buClr>
                <a:schemeClr val="accent2"/>
              </a:buClr>
              <a:buFont typeface="Arial" pitchFamily="34" charset="0"/>
              <a:buChar char="•"/>
            </a:pPr>
            <a:endParaRPr lang="en-US" sz="3200" dirty="0"/>
          </a:p>
          <a:p>
            <a:pPr marL="342900" indent="-342900">
              <a:lnSpc>
                <a:spcPct val="90000"/>
              </a:lnSpc>
              <a:spcBef>
                <a:spcPct val="20000"/>
              </a:spcBef>
              <a:buClr>
                <a:schemeClr val="accent2"/>
              </a:buClr>
              <a:buFont typeface="Wingdings" pitchFamily="2" charset="2"/>
              <a:buChar char="w"/>
            </a:pPr>
            <a:endParaRPr lang="en-US" sz="2800" dirty="0">
              <a:latin typeface="Arial" charset="0"/>
            </a:endParaRPr>
          </a:p>
          <a:p>
            <a:pPr marL="342900" indent="-342900">
              <a:lnSpc>
                <a:spcPct val="90000"/>
              </a:lnSpc>
              <a:spcBef>
                <a:spcPct val="20000"/>
              </a:spcBef>
              <a:buClr>
                <a:schemeClr val="accent2"/>
              </a:buClr>
              <a:buFont typeface="Wingdings" pitchFamily="2" charset="2"/>
              <a:buChar char="w"/>
            </a:pPr>
            <a:endParaRPr lang="en-US" sz="2800" dirty="0"/>
          </a:p>
        </p:txBody>
      </p:sp>
      <p:sp>
        <p:nvSpPr>
          <p:cNvPr id="2" name="Title 1"/>
          <p:cNvSpPr>
            <a:spLocks noGrp="1"/>
          </p:cNvSpPr>
          <p:nvPr>
            <p:ph type="title"/>
          </p:nvPr>
        </p:nvSpPr>
        <p:spPr/>
        <p:txBody>
          <a:bodyPr/>
          <a:lstStyle/>
          <a:p>
            <a:r>
              <a:rPr lang="en-US" dirty="0" smtClean="0"/>
              <a:t>What Affects Recovery?</a:t>
            </a:r>
            <a:endParaRPr lang="en-US" dirty="0"/>
          </a:p>
        </p:txBody>
      </p:sp>
    </p:spTree>
    <p:extLst>
      <p:ext uri="{BB962C8B-B14F-4D97-AF65-F5344CB8AC3E}">
        <p14:creationId xmlns:p14="http://schemas.microsoft.com/office/powerpoint/2010/main" val="2654455573"/>
      </p:ext>
    </p:extLst>
  </p:cSld>
  <p:clrMapOvr>
    <a:masterClrMapping/>
  </p:clrMapOvr>
  <mc:AlternateContent xmlns:mc="http://schemas.openxmlformats.org/markup-compatibility/2006" xmlns:p14="http://schemas.microsoft.com/office/powerpoint/2010/main">
    <mc:Choice Requires="p14">
      <p:transition spd="slow" p14:dur="275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normAutofit/>
          </a:bodyPr>
          <a:lstStyle/>
          <a:p>
            <a:pPr eaLnBrk="1" hangingPunct="1">
              <a:defRPr/>
            </a:pPr>
            <a:r>
              <a:rPr lang="en-US" dirty="0" smtClean="0">
                <a:solidFill>
                  <a:schemeClr val="bg1"/>
                </a:solidFill>
              </a:rPr>
              <a:t>How and When? </a:t>
            </a:r>
            <a:endParaRPr lang="en-US" dirty="0">
              <a:solidFill>
                <a:schemeClr val="bg1"/>
              </a:solidFill>
            </a:endParaRPr>
          </a:p>
        </p:txBody>
      </p:sp>
      <p:sp>
        <p:nvSpPr>
          <p:cNvPr id="23555" name="Rectangle 3"/>
          <p:cNvSpPr>
            <a:spLocks noGrp="1" noChangeArrowheads="1"/>
          </p:cNvSpPr>
          <p:nvPr>
            <p:ph idx="1"/>
          </p:nvPr>
        </p:nvSpPr>
        <p:spPr>
          <a:xfrm>
            <a:off x="838200" y="2286000"/>
            <a:ext cx="7408333" cy="4144963"/>
          </a:xfrm>
        </p:spPr>
        <p:txBody>
          <a:bodyPr>
            <a:normAutofit/>
          </a:bodyPr>
          <a:lstStyle/>
          <a:p>
            <a:pPr eaLnBrk="1" hangingPunct="1">
              <a:lnSpc>
                <a:spcPct val="90000"/>
              </a:lnSpc>
            </a:pPr>
            <a:r>
              <a:rPr lang="en-US" sz="2800" dirty="0" smtClean="0"/>
              <a:t>Begins within 24 hours and continues for a lifetime.</a:t>
            </a:r>
          </a:p>
          <a:p>
            <a:pPr eaLnBrk="1" hangingPunct="1">
              <a:lnSpc>
                <a:spcPct val="90000"/>
              </a:lnSpc>
            </a:pPr>
            <a:r>
              <a:rPr lang="en-US" sz="2800" dirty="0" smtClean="0"/>
              <a:t>Brain chemistry slowly returns to normal.</a:t>
            </a:r>
          </a:p>
          <a:p>
            <a:pPr eaLnBrk="1" hangingPunct="1">
              <a:lnSpc>
                <a:spcPct val="90000"/>
              </a:lnSpc>
            </a:pPr>
            <a:r>
              <a:rPr lang="en-US" sz="2800" dirty="0" smtClean="0"/>
              <a:t>Injured neurons repair and come back online.</a:t>
            </a:r>
          </a:p>
          <a:p>
            <a:pPr eaLnBrk="1" hangingPunct="1">
              <a:lnSpc>
                <a:spcPct val="90000"/>
              </a:lnSpc>
            </a:pPr>
            <a:r>
              <a:rPr lang="en-US" sz="2800" dirty="0" smtClean="0"/>
              <a:t>Neuroplasticity occurs – new routes to share information are formed, uninjured areas of the brain take over from injured areas</a:t>
            </a:r>
          </a:p>
          <a:p>
            <a:pPr eaLnBrk="1" hangingPunct="1">
              <a:lnSpc>
                <a:spcPct val="90000"/>
              </a:lnSpc>
            </a:pPr>
            <a:r>
              <a:rPr lang="en-US" sz="2800" dirty="0" smtClean="0"/>
              <a:t>Some things will be the same as before the injury – others will be very different.</a:t>
            </a:r>
          </a:p>
          <a:p>
            <a:pPr marL="0" indent="0" eaLnBrk="1" hangingPunct="1">
              <a:lnSpc>
                <a:spcPct val="90000"/>
              </a:lnSpc>
              <a:buNone/>
            </a:pPr>
            <a:endParaRPr lang="en-US" sz="2800" dirty="0" smtClean="0"/>
          </a:p>
          <a:p>
            <a:pPr eaLnBrk="1" hangingPunct="1">
              <a:lnSpc>
                <a:spcPct val="90000"/>
              </a:lnSpc>
            </a:pPr>
            <a:endParaRPr lang="en-US" sz="2800" dirty="0"/>
          </a:p>
        </p:txBody>
      </p:sp>
    </p:spTree>
    <p:extLst>
      <p:ext uri="{BB962C8B-B14F-4D97-AF65-F5344CB8AC3E}">
        <p14:creationId xmlns:p14="http://schemas.microsoft.com/office/powerpoint/2010/main" val="1449800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286000"/>
            <a:ext cx="7772399" cy="4114800"/>
          </a:xfrm>
        </p:spPr>
        <p:txBody>
          <a:bodyPr>
            <a:normAutofit/>
          </a:bodyPr>
          <a:lstStyle/>
          <a:p>
            <a:pPr marL="0" indent="0">
              <a:buNone/>
            </a:pPr>
            <a:r>
              <a:rPr lang="en-US" dirty="0" smtClean="0"/>
              <a:t>Although a person may experience </a:t>
            </a:r>
            <a:r>
              <a:rPr lang="en-US" dirty="0" smtClean="0"/>
              <a:t>cognitive difficulties </a:t>
            </a:r>
            <a:r>
              <a:rPr lang="en-US" dirty="0" smtClean="0"/>
              <a:t>after brain injury, there are several things to keep in mind:</a:t>
            </a:r>
          </a:p>
          <a:p>
            <a:r>
              <a:rPr lang="en-US" dirty="0" smtClean="0"/>
              <a:t>Recovery is ongoing.  It may slow over time but never ends</a:t>
            </a:r>
          </a:p>
          <a:p>
            <a:r>
              <a:rPr lang="en-US" dirty="0" smtClean="0"/>
              <a:t>Some thought processes may be affected and others completely unaffected</a:t>
            </a:r>
          </a:p>
          <a:p>
            <a:r>
              <a:rPr lang="en-US" dirty="0" smtClean="0"/>
              <a:t>Memories from before the injury remain</a:t>
            </a:r>
            <a:endParaRPr lang="en-US" dirty="0"/>
          </a:p>
          <a:p>
            <a:r>
              <a:rPr lang="en-US" dirty="0" smtClean="0"/>
              <a:t>The more a person with a brain injury can be taught and practice strategies to manage their thinking problems, the more independent they will become</a:t>
            </a:r>
            <a:endParaRPr lang="en-US" dirty="0"/>
          </a:p>
        </p:txBody>
      </p:sp>
      <p:sp>
        <p:nvSpPr>
          <p:cNvPr id="3" name="Title 2"/>
          <p:cNvSpPr>
            <a:spLocks noGrp="1"/>
          </p:cNvSpPr>
          <p:nvPr>
            <p:ph type="title"/>
          </p:nvPr>
        </p:nvSpPr>
        <p:spPr/>
        <p:txBody>
          <a:bodyPr>
            <a:normAutofit fontScale="90000"/>
          </a:bodyPr>
          <a:lstStyle/>
          <a:p>
            <a:r>
              <a:rPr lang="en-US" dirty="0" smtClean="0"/>
              <a:t>What is different about Brain Injury?</a:t>
            </a:r>
            <a:endParaRPr lang="en-US" dirty="0"/>
          </a:p>
        </p:txBody>
      </p:sp>
    </p:spTree>
    <p:extLst>
      <p:ext uri="{BB962C8B-B14F-4D97-AF65-F5344CB8AC3E}">
        <p14:creationId xmlns:p14="http://schemas.microsoft.com/office/powerpoint/2010/main" val="1371517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Font typeface="Wingdings" pitchFamily="2" charset="2"/>
              <a:buNone/>
              <a:defRPr/>
            </a:pPr>
            <a:r>
              <a:rPr lang="en-US" sz="4800" dirty="0" smtClean="0">
                <a:latin typeface="+mj-lt"/>
              </a:rPr>
              <a:t>Consequences of </a:t>
            </a:r>
          </a:p>
          <a:p>
            <a:pPr marL="0" indent="0" algn="ctr">
              <a:buFont typeface="Wingdings" pitchFamily="2" charset="2"/>
              <a:buNone/>
              <a:defRPr/>
            </a:pPr>
            <a:r>
              <a:rPr lang="en-US" sz="4800" dirty="0" smtClean="0">
                <a:latin typeface="+mj-lt"/>
              </a:rPr>
              <a:t>Injury to the Brain</a:t>
            </a:r>
            <a:endParaRPr lang="en-US" sz="4800" dirty="0">
              <a:latin typeface="+mj-lt"/>
            </a:endParaRPr>
          </a:p>
        </p:txBody>
      </p:sp>
    </p:spTree>
    <p:extLst>
      <p:ext uri="{BB962C8B-B14F-4D97-AF65-F5344CB8AC3E}">
        <p14:creationId xmlns:p14="http://schemas.microsoft.com/office/powerpoint/2010/main" val="1955988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Cognitive Difficulties</a:t>
            </a:r>
            <a:endParaRPr lang="en-US" dirty="0"/>
          </a:p>
        </p:txBody>
      </p:sp>
      <p:sp>
        <p:nvSpPr>
          <p:cNvPr id="3" name="Content Placeholder 2"/>
          <p:cNvSpPr>
            <a:spLocks noGrp="1"/>
          </p:cNvSpPr>
          <p:nvPr>
            <p:ph idx="1"/>
          </p:nvPr>
        </p:nvSpPr>
        <p:spPr>
          <a:xfrm>
            <a:off x="1066800" y="2438400"/>
            <a:ext cx="7285037" cy="3886200"/>
          </a:xfrm>
        </p:spPr>
        <p:txBody>
          <a:bodyPr/>
          <a:lstStyle/>
          <a:p>
            <a:pPr marL="0" indent="0">
              <a:buNone/>
            </a:pPr>
            <a:r>
              <a:rPr lang="en-US" sz="3600" dirty="0" smtClean="0"/>
              <a:t>Each individual is unique and each brain injury is different.  The approach you take must factor in the individuals strengths and challenges in order to be successful. </a:t>
            </a:r>
          </a:p>
        </p:txBody>
      </p:sp>
    </p:spTree>
    <p:extLst>
      <p:ext uri="{BB962C8B-B14F-4D97-AF65-F5344CB8AC3E}">
        <p14:creationId xmlns:p14="http://schemas.microsoft.com/office/powerpoint/2010/main" val="1920200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514600"/>
            <a:ext cx="8077200" cy="3611563"/>
          </a:xfrm>
        </p:spPr>
        <p:txBody>
          <a:bodyPr>
            <a:normAutofit lnSpcReduction="10000"/>
          </a:bodyPr>
          <a:lstStyle/>
          <a:p>
            <a:pPr marL="0" indent="-342900">
              <a:lnSpc>
                <a:spcPct val="90000"/>
              </a:lnSpc>
              <a:spcBef>
                <a:spcPts val="0"/>
              </a:spcBef>
              <a:buClr>
                <a:schemeClr val="accent2"/>
              </a:buClr>
              <a:buNone/>
            </a:pPr>
            <a:r>
              <a:rPr lang="en-US" dirty="0" smtClean="0"/>
              <a:t>Damage </a:t>
            </a:r>
            <a:r>
              <a:rPr lang="en-US" dirty="0"/>
              <a:t>to the brain, which occurs after birth and is not related to a birth disorder or a </a:t>
            </a:r>
            <a:r>
              <a:rPr lang="en-US"/>
              <a:t>progressive </a:t>
            </a:r>
            <a:r>
              <a:rPr lang="en-US" smtClean="0"/>
              <a:t>disease.</a:t>
            </a:r>
          </a:p>
          <a:p>
            <a:pPr marL="0" indent="-342900">
              <a:lnSpc>
                <a:spcPct val="90000"/>
              </a:lnSpc>
              <a:spcBef>
                <a:spcPts val="0"/>
              </a:spcBef>
              <a:buClr>
                <a:schemeClr val="accent2"/>
              </a:buClr>
              <a:buNone/>
            </a:pPr>
            <a:endParaRPr lang="en-US" dirty="0"/>
          </a:p>
          <a:p>
            <a:pPr marL="0" indent="-342900">
              <a:lnSpc>
                <a:spcPct val="90000"/>
              </a:lnSpc>
              <a:spcBef>
                <a:spcPts val="0"/>
              </a:spcBef>
              <a:buClr>
                <a:schemeClr val="accent2"/>
              </a:buClr>
              <a:buNone/>
            </a:pPr>
            <a:r>
              <a:rPr lang="en-US" dirty="0" smtClean="0"/>
              <a:t>Traumatic Brain Injury (TBI) may </a:t>
            </a:r>
            <a:r>
              <a:rPr lang="en-US" dirty="0"/>
              <a:t>be caused by a violent movement of the </a:t>
            </a:r>
            <a:r>
              <a:rPr lang="en-US" dirty="0" smtClean="0"/>
              <a:t>head or penetrating injury, for example a car accident, fall,  or shrapnel. </a:t>
            </a:r>
          </a:p>
          <a:p>
            <a:pPr marL="0" indent="-342900">
              <a:lnSpc>
                <a:spcPct val="90000"/>
              </a:lnSpc>
              <a:spcBef>
                <a:spcPts val="0"/>
              </a:spcBef>
              <a:buClr>
                <a:schemeClr val="accent2"/>
              </a:buClr>
              <a:buNone/>
            </a:pPr>
            <a:endParaRPr lang="en-US" dirty="0"/>
          </a:p>
          <a:p>
            <a:pPr marL="0" indent="-342900">
              <a:lnSpc>
                <a:spcPct val="90000"/>
              </a:lnSpc>
              <a:spcBef>
                <a:spcPts val="0"/>
              </a:spcBef>
              <a:buClr>
                <a:schemeClr val="accent2"/>
              </a:buClr>
              <a:buNone/>
            </a:pPr>
            <a:r>
              <a:rPr lang="en-US" dirty="0" smtClean="0"/>
              <a:t>Acquired Brain Injury (ABI) caused by other sources such as an aneurism, brain tumour, or lack of oxygen. </a:t>
            </a:r>
          </a:p>
          <a:p>
            <a:pPr marL="0" indent="-342900">
              <a:lnSpc>
                <a:spcPct val="90000"/>
              </a:lnSpc>
              <a:spcBef>
                <a:spcPts val="0"/>
              </a:spcBef>
              <a:buClr>
                <a:schemeClr val="accent2"/>
              </a:buClr>
              <a:buNone/>
            </a:pPr>
            <a:endParaRPr lang="en-US" dirty="0"/>
          </a:p>
          <a:p>
            <a:pPr marL="0" indent="-342900">
              <a:lnSpc>
                <a:spcPct val="90000"/>
              </a:lnSpc>
              <a:spcBef>
                <a:spcPts val="0"/>
              </a:spcBef>
              <a:buClr>
                <a:schemeClr val="accent2"/>
              </a:buClr>
              <a:buNone/>
            </a:pPr>
            <a:r>
              <a:rPr lang="en-US" dirty="0" smtClean="0"/>
              <a:t>Sometimes the term “ABI” used to refer to both ABI and TBI. </a:t>
            </a:r>
            <a:endParaRPr lang="en-US" dirty="0"/>
          </a:p>
          <a:p>
            <a:pPr marL="0">
              <a:spcBef>
                <a:spcPts val="0"/>
              </a:spcBef>
            </a:pPr>
            <a:endParaRPr lang="en-US" dirty="0"/>
          </a:p>
        </p:txBody>
      </p:sp>
      <p:sp>
        <p:nvSpPr>
          <p:cNvPr id="3" name="Title 2"/>
          <p:cNvSpPr>
            <a:spLocks noGrp="1"/>
          </p:cNvSpPr>
          <p:nvPr>
            <p:ph type="title"/>
          </p:nvPr>
        </p:nvSpPr>
        <p:spPr/>
        <p:txBody>
          <a:bodyPr/>
          <a:lstStyle/>
          <a:p>
            <a:r>
              <a:rPr lang="en-US" dirty="0" smtClean="0"/>
              <a:t>Brain Injury Defined</a:t>
            </a:r>
            <a:endParaRPr lang="en-US" dirty="0"/>
          </a:p>
        </p:txBody>
      </p:sp>
    </p:spTree>
    <p:extLst>
      <p:ext uri="{BB962C8B-B14F-4D97-AF65-F5344CB8AC3E}">
        <p14:creationId xmlns:p14="http://schemas.microsoft.com/office/powerpoint/2010/main" val="825660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1026319" y="152400"/>
            <a:ext cx="7378700" cy="1143000"/>
          </a:xfrm>
        </p:spPr>
        <p:txBody>
          <a:bodyPr/>
          <a:lstStyle/>
          <a:p>
            <a:pPr eaLnBrk="1" hangingPunct="1"/>
            <a:r>
              <a:rPr lang="en-US" altLang="en-US" dirty="0" err="1" smtClean="0"/>
              <a:t>Stroop</a:t>
            </a:r>
            <a:r>
              <a:rPr lang="en-US" altLang="en-US" dirty="0" smtClean="0"/>
              <a:t> Test</a:t>
            </a:r>
          </a:p>
        </p:txBody>
      </p:sp>
      <p:sp>
        <p:nvSpPr>
          <p:cNvPr id="4" name="TextBox 3"/>
          <p:cNvSpPr txBox="1">
            <a:spLocks noChangeArrowheads="1"/>
          </p:cNvSpPr>
          <p:nvPr/>
        </p:nvSpPr>
        <p:spPr bwMode="auto">
          <a:xfrm>
            <a:off x="2700338" y="2781300"/>
            <a:ext cx="38877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sz="6600" b="1">
                <a:solidFill>
                  <a:srgbClr val="C00000"/>
                </a:solidFill>
              </a:rPr>
              <a:t>BLUE</a:t>
            </a:r>
          </a:p>
        </p:txBody>
      </p:sp>
      <p:sp>
        <p:nvSpPr>
          <p:cNvPr id="6" name="TextBox 5"/>
          <p:cNvSpPr txBox="1">
            <a:spLocks noChangeArrowheads="1"/>
          </p:cNvSpPr>
          <p:nvPr/>
        </p:nvSpPr>
        <p:spPr bwMode="auto">
          <a:xfrm>
            <a:off x="2771775" y="2781300"/>
            <a:ext cx="33035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sz="6600" b="1">
                <a:solidFill>
                  <a:srgbClr val="FFFF00"/>
                </a:solidFill>
              </a:rPr>
              <a:t>GREEN</a:t>
            </a:r>
          </a:p>
        </p:txBody>
      </p:sp>
      <p:sp>
        <p:nvSpPr>
          <p:cNvPr id="7" name="TextBox 6"/>
          <p:cNvSpPr txBox="1">
            <a:spLocks noChangeArrowheads="1"/>
          </p:cNvSpPr>
          <p:nvPr/>
        </p:nvSpPr>
        <p:spPr bwMode="auto">
          <a:xfrm>
            <a:off x="2843213" y="2781300"/>
            <a:ext cx="36004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sz="6600" b="1">
                <a:solidFill>
                  <a:srgbClr val="C00000"/>
                </a:solidFill>
              </a:rPr>
              <a:t>GREEN</a:t>
            </a:r>
          </a:p>
        </p:txBody>
      </p:sp>
      <p:sp>
        <p:nvSpPr>
          <p:cNvPr id="8" name="TextBox 7"/>
          <p:cNvSpPr txBox="1">
            <a:spLocks noChangeArrowheads="1"/>
          </p:cNvSpPr>
          <p:nvPr/>
        </p:nvSpPr>
        <p:spPr bwMode="auto">
          <a:xfrm>
            <a:off x="2771775" y="2781300"/>
            <a:ext cx="33845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sz="6600" b="1">
                <a:solidFill>
                  <a:srgbClr val="00B050"/>
                </a:solidFill>
              </a:rPr>
              <a:t>BLUE</a:t>
            </a:r>
          </a:p>
        </p:txBody>
      </p:sp>
      <p:sp>
        <p:nvSpPr>
          <p:cNvPr id="9" name="TextBox 8"/>
          <p:cNvSpPr txBox="1">
            <a:spLocks noChangeArrowheads="1"/>
          </p:cNvSpPr>
          <p:nvPr/>
        </p:nvSpPr>
        <p:spPr bwMode="auto">
          <a:xfrm>
            <a:off x="2843213" y="2708275"/>
            <a:ext cx="44656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sz="6600" b="1">
                <a:solidFill>
                  <a:srgbClr val="00B050"/>
                </a:solidFill>
              </a:rPr>
              <a:t>YELLOW</a:t>
            </a:r>
          </a:p>
        </p:txBody>
      </p:sp>
      <p:sp>
        <p:nvSpPr>
          <p:cNvPr id="10" name="TextBox 9"/>
          <p:cNvSpPr txBox="1">
            <a:spLocks noChangeArrowheads="1"/>
          </p:cNvSpPr>
          <p:nvPr/>
        </p:nvSpPr>
        <p:spPr bwMode="auto">
          <a:xfrm>
            <a:off x="3132138" y="2781300"/>
            <a:ext cx="33845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sz="6600" b="1">
                <a:solidFill>
                  <a:srgbClr val="3333FF"/>
                </a:solidFill>
              </a:rPr>
              <a:t>GREEN</a:t>
            </a:r>
          </a:p>
        </p:txBody>
      </p:sp>
      <p:sp>
        <p:nvSpPr>
          <p:cNvPr id="11" name="TextBox 10"/>
          <p:cNvSpPr txBox="1">
            <a:spLocks noChangeArrowheads="1"/>
          </p:cNvSpPr>
          <p:nvPr/>
        </p:nvSpPr>
        <p:spPr bwMode="auto">
          <a:xfrm>
            <a:off x="3563938" y="2781300"/>
            <a:ext cx="23034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sz="6600" b="1">
                <a:solidFill>
                  <a:srgbClr val="00B050"/>
                </a:solidFill>
              </a:rPr>
              <a:t>RED</a:t>
            </a:r>
          </a:p>
        </p:txBody>
      </p:sp>
      <p:sp>
        <p:nvSpPr>
          <p:cNvPr id="12" name="TextBox 11"/>
          <p:cNvSpPr txBox="1">
            <a:spLocks noChangeArrowheads="1"/>
          </p:cNvSpPr>
          <p:nvPr/>
        </p:nvSpPr>
        <p:spPr bwMode="auto">
          <a:xfrm>
            <a:off x="3059113" y="2636838"/>
            <a:ext cx="29527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sz="6600" b="1">
                <a:solidFill>
                  <a:srgbClr val="FFFF00"/>
                </a:solidFill>
              </a:rPr>
              <a:t>BLUE</a:t>
            </a:r>
          </a:p>
        </p:txBody>
      </p:sp>
      <p:sp>
        <p:nvSpPr>
          <p:cNvPr id="13" name="TextBox 12"/>
          <p:cNvSpPr txBox="1">
            <a:spLocks noChangeArrowheads="1"/>
          </p:cNvSpPr>
          <p:nvPr/>
        </p:nvSpPr>
        <p:spPr bwMode="auto">
          <a:xfrm>
            <a:off x="2268538" y="2852738"/>
            <a:ext cx="45354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en-US" altLang="en-US" sz="6600" b="1">
                <a:solidFill>
                  <a:srgbClr val="C00000"/>
                </a:solidFill>
              </a:rPr>
              <a:t>YELLOW</a:t>
            </a:r>
          </a:p>
        </p:txBody>
      </p:sp>
    </p:spTree>
    <p:extLst>
      <p:ext uri="{BB962C8B-B14F-4D97-AF65-F5344CB8AC3E}">
        <p14:creationId xmlns:p14="http://schemas.microsoft.com/office/powerpoint/2010/main" val="1367383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nodeType="afterGroup">
                            <p:stCondLst>
                              <p:cond delay="0"/>
                            </p:stCondLst>
                            <p:childTnLst>
                              <p:par>
                                <p:cTn id="8" presetID="1" presetClass="exit" presetSubtype="0" fill="hold" grpId="1" nodeType="afterEffect">
                                  <p:stCondLst>
                                    <p:cond delay="1000"/>
                                  </p:stCondLst>
                                  <p:childTnLst>
                                    <p:set>
                                      <p:cBhvr>
                                        <p:cTn id="9" dur="1" fill="hold">
                                          <p:stCondLst>
                                            <p:cond delay="0"/>
                                          </p:stCondLst>
                                        </p:cTn>
                                        <p:tgtEl>
                                          <p:spTgt spid="12"/>
                                        </p:tgtEl>
                                        <p:attrNameLst>
                                          <p:attrName>style.visibility</p:attrName>
                                        </p:attrNameLst>
                                      </p:cBhvr>
                                      <p:to>
                                        <p:strVal val="hidden"/>
                                      </p:to>
                                    </p:set>
                                  </p:childTnLst>
                                </p:cTn>
                              </p:par>
                            </p:childTnLst>
                          </p:cTn>
                        </p:par>
                        <p:par>
                          <p:cTn id="10" fill="hold" nodeType="afterGroup">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9"/>
                                        </p:tgtEl>
                                        <p:attrNameLst>
                                          <p:attrName>style.visibility</p:attrName>
                                        </p:attrNameLst>
                                      </p:cBhvr>
                                      <p:to>
                                        <p:strVal val="hidden"/>
                                      </p:to>
                                    </p:set>
                                  </p:childTnLst>
                                </p:cTn>
                              </p:par>
                            </p:childTnLst>
                          </p:cTn>
                        </p:par>
                        <p:par>
                          <p:cTn id="16" fill="hold" nodeType="afterGroup">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nodeType="afterGroup">
                            <p:stCondLst>
                              <p:cond delay="4000"/>
                            </p:stCondLst>
                            <p:childTnLst>
                              <p:par>
                                <p:cTn id="20" presetID="1" presetClass="exit" presetSubtype="0" fill="hold" grpId="1" nodeType="afterEffect">
                                  <p:stCondLst>
                                    <p:cond delay="1000"/>
                                  </p:stCondLst>
                                  <p:childTnLst>
                                    <p:set>
                                      <p:cBhvr>
                                        <p:cTn id="21" dur="1" fill="hold">
                                          <p:stCondLst>
                                            <p:cond delay="0"/>
                                          </p:stCondLst>
                                        </p:cTn>
                                        <p:tgtEl>
                                          <p:spTgt spid="10"/>
                                        </p:tgtEl>
                                        <p:attrNameLst>
                                          <p:attrName>style.visibility</p:attrName>
                                        </p:attrNameLst>
                                      </p:cBhvr>
                                      <p:to>
                                        <p:strVal val="hidden"/>
                                      </p:to>
                                    </p:set>
                                  </p:childTnLst>
                                </p:cTn>
                              </p:par>
                            </p:childTnLst>
                          </p:cTn>
                        </p:par>
                        <p:par>
                          <p:cTn id="22" fill="hold" nodeType="afterGroup">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6"/>
                                        </p:tgtEl>
                                        <p:attrNameLst>
                                          <p:attrName>style.visibility</p:attrName>
                                        </p:attrNameLst>
                                      </p:cBhvr>
                                      <p:to>
                                        <p:strVal val="visible"/>
                                      </p:to>
                                    </p:set>
                                  </p:childTnLst>
                                </p:cTn>
                              </p:par>
                            </p:childTnLst>
                          </p:cTn>
                        </p:par>
                        <p:par>
                          <p:cTn id="25" fill="hold" nodeType="afterGroup">
                            <p:stCondLst>
                              <p:cond delay="6000"/>
                            </p:stCondLst>
                            <p:childTnLst>
                              <p:par>
                                <p:cTn id="26" presetID="1" presetClass="exit" presetSubtype="0" fill="hold" grpId="1" nodeType="afterEffect">
                                  <p:stCondLst>
                                    <p:cond delay="1000"/>
                                  </p:stCondLst>
                                  <p:childTnLst>
                                    <p:set>
                                      <p:cBhvr>
                                        <p:cTn id="27" dur="1" fill="hold">
                                          <p:stCondLst>
                                            <p:cond delay="0"/>
                                          </p:stCondLst>
                                        </p:cTn>
                                        <p:tgtEl>
                                          <p:spTgt spid="6"/>
                                        </p:tgtEl>
                                        <p:attrNameLst>
                                          <p:attrName>style.visibility</p:attrName>
                                        </p:attrNameLst>
                                      </p:cBhvr>
                                      <p:to>
                                        <p:strVal val="hidden"/>
                                      </p:to>
                                    </p:set>
                                  </p:childTnLst>
                                </p:cTn>
                              </p:par>
                            </p:childTnLst>
                          </p:cTn>
                        </p:par>
                        <p:par>
                          <p:cTn id="28" fill="hold" nodeType="afterGroup">
                            <p:stCondLst>
                              <p:cond delay="7000"/>
                            </p:stCondLst>
                            <p:childTnLst>
                              <p:par>
                                <p:cTn id="29" presetID="1" presetClass="entr" presetSubtype="0" fill="hold" grpId="0" nodeType="afterEffect">
                                  <p:stCondLst>
                                    <p:cond delay="100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nodeType="afterGroup">
                            <p:stCondLst>
                              <p:cond delay="8000"/>
                            </p:stCondLst>
                            <p:childTnLst>
                              <p:par>
                                <p:cTn id="32" presetID="1" presetClass="exit" presetSubtype="0" fill="hold" grpId="1" nodeType="afterEffect">
                                  <p:stCondLst>
                                    <p:cond delay="1000"/>
                                  </p:stCondLst>
                                  <p:childTnLst>
                                    <p:set>
                                      <p:cBhvr>
                                        <p:cTn id="33" dur="1" fill="hold">
                                          <p:stCondLst>
                                            <p:cond delay="0"/>
                                          </p:stCondLst>
                                        </p:cTn>
                                        <p:tgtEl>
                                          <p:spTgt spid="13"/>
                                        </p:tgtEl>
                                        <p:attrNameLst>
                                          <p:attrName>style.visibility</p:attrName>
                                        </p:attrNameLst>
                                      </p:cBhvr>
                                      <p:to>
                                        <p:strVal val="hidden"/>
                                      </p:to>
                                    </p:set>
                                  </p:childTnLst>
                                </p:cTn>
                              </p:par>
                            </p:childTnLst>
                          </p:cTn>
                        </p:par>
                        <p:par>
                          <p:cTn id="34" fill="hold" nodeType="afterGroup">
                            <p:stCondLst>
                              <p:cond delay="9000"/>
                            </p:stCondLst>
                            <p:childTnLst>
                              <p:par>
                                <p:cTn id="35" presetID="1" presetClass="entr" presetSubtype="0" fill="hold" grpId="0" nodeType="afterEffect">
                                  <p:stCondLst>
                                    <p:cond delay="100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nodeType="afterGroup">
                            <p:stCondLst>
                              <p:cond delay="10000"/>
                            </p:stCondLst>
                            <p:childTnLst>
                              <p:par>
                                <p:cTn id="38" presetID="1" presetClass="exit" presetSubtype="0" fill="hold" grpId="1" nodeType="afterEffect">
                                  <p:stCondLst>
                                    <p:cond delay="1000"/>
                                  </p:stCondLst>
                                  <p:childTnLst>
                                    <p:set>
                                      <p:cBhvr>
                                        <p:cTn id="39" dur="1" fill="hold">
                                          <p:stCondLst>
                                            <p:cond delay="0"/>
                                          </p:stCondLst>
                                        </p:cTn>
                                        <p:tgtEl>
                                          <p:spTgt spid="11"/>
                                        </p:tgtEl>
                                        <p:attrNameLst>
                                          <p:attrName>style.visibility</p:attrName>
                                        </p:attrNameLst>
                                      </p:cBhvr>
                                      <p:to>
                                        <p:strVal val="hidden"/>
                                      </p:to>
                                    </p:set>
                                  </p:childTnLst>
                                </p:cTn>
                              </p:par>
                            </p:childTnLst>
                          </p:cTn>
                        </p:par>
                        <p:par>
                          <p:cTn id="40" fill="hold" nodeType="afterGroup">
                            <p:stCondLst>
                              <p:cond delay="11000"/>
                            </p:stCondLst>
                            <p:childTnLst>
                              <p:par>
                                <p:cTn id="41" presetID="1" presetClass="entr" presetSubtype="0" fill="hold" grpId="0" nodeType="afterEffect">
                                  <p:stCondLst>
                                    <p:cond delay="1000"/>
                                  </p:stCondLst>
                                  <p:childTnLst>
                                    <p:set>
                                      <p:cBhvr>
                                        <p:cTn id="42" dur="1" fill="hold">
                                          <p:stCondLst>
                                            <p:cond delay="0"/>
                                          </p:stCondLst>
                                        </p:cTn>
                                        <p:tgtEl>
                                          <p:spTgt spid="8"/>
                                        </p:tgtEl>
                                        <p:attrNameLst>
                                          <p:attrName>style.visibility</p:attrName>
                                        </p:attrNameLst>
                                      </p:cBhvr>
                                      <p:to>
                                        <p:strVal val="visible"/>
                                      </p:to>
                                    </p:set>
                                  </p:childTnLst>
                                </p:cTn>
                              </p:par>
                            </p:childTnLst>
                          </p:cTn>
                        </p:par>
                        <p:par>
                          <p:cTn id="43" fill="hold" nodeType="afterGroup">
                            <p:stCondLst>
                              <p:cond delay="12000"/>
                            </p:stCondLst>
                            <p:childTnLst>
                              <p:par>
                                <p:cTn id="44" presetID="1" presetClass="exit" presetSubtype="0" fill="hold" grpId="1" nodeType="afterEffect">
                                  <p:stCondLst>
                                    <p:cond delay="1000"/>
                                  </p:stCondLst>
                                  <p:childTnLst>
                                    <p:set>
                                      <p:cBhvr>
                                        <p:cTn id="45" dur="1" fill="hold">
                                          <p:stCondLst>
                                            <p:cond delay="0"/>
                                          </p:stCondLst>
                                        </p:cTn>
                                        <p:tgtEl>
                                          <p:spTgt spid="8"/>
                                        </p:tgtEl>
                                        <p:attrNameLst>
                                          <p:attrName>style.visibility</p:attrName>
                                        </p:attrNameLst>
                                      </p:cBhvr>
                                      <p:to>
                                        <p:strVal val="hidden"/>
                                      </p:to>
                                    </p:set>
                                  </p:childTnLst>
                                </p:cTn>
                              </p:par>
                            </p:childTnLst>
                          </p:cTn>
                        </p:par>
                        <p:par>
                          <p:cTn id="46" fill="hold" nodeType="afterGroup">
                            <p:stCondLst>
                              <p:cond delay="13000"/>
                            </p:stCondLst>
                            <p:childTnLst>
                              <p:par>
                                <p:cTn id="47" presetID="1" presetClass="entr" presetSubtype="0" fill="hold" grpId="0" nodeType="afterEffect">
                                  <p:stCondLst>
                                    <p:cond delay="1000"/>
                                  </p:stCondLst>
                                  <p:childTnLst>
                                    <p:set>
                                      <p:cBhvr>
                                        <p:cTn id="48" dur="1" fill="hold">
                                          <p:stCondLst>
                                            <p:cond delay="0"/>
                                          </p:stCondLst>
                                        </p:cTn>
                                        <p:tgtEl>
                                          <p:spTgt spid="7"/>
                                        </p:tgtEl>
                                        <p:attrNameLst>
                                          <p:attrName>style.visibility</p:attrName>
                                        </p:attrNameLst>
                                      </p:cBhvr>
                                      <p:to>
                                        <p:strVal val="visible"/>
                                      </p:to>
                                    </p:set>
                                  </p:childTnLst>
                                </p:cTn>
                              </p:par>
                            </p:childTnLst>
                          </p:cTn>
                        </p:par>
                        <p:par>
                          <p:cTn id="49" fill="hold" nodeType="afterGroup">
                            <p:stCondLst>
                              <p:cond delay="14000"/>
                            </p:stCondLst>
                            <p:childTnLst>
                              <p:par>
                                <p:cTn id="50" presetID="1" presetClass="exit" presetSubtype="0" fill="hold" grpId="1" nodeType="afterEffect">
                                  <p:stCondLst>
                                    <p:cond delay="1000"/>
                                  </p:stCondLst>
                                  <p:childTnLst>
                                    <p:set>
                                      <p:cBhvr>
                                        <p:cTn id="51" dur="1" fill="hold">
                                          <p:stCondLst>
                                            <p:cond delay="0"/>
                                          </p:stCondLst>
                                        </p:cTn>
                                        <p:tgtEl>
                                          <p:spTgt spid="7"/>
                                        </p:tgtEl>
                                        <p:attrNameLst>
                                          <p:attrName>style.visibility</p:attrName>
                                        </p:attrNameLst>
                                      </p:cBhvr>
                                      <p:to>
                                        <p:strVal val="hidden"/>
                                      </p:to>
                                    </p:set>
                                  </p:childTnLst>
                                </p:cTn>
                              </p:par>
                            </p:childTnLst>
                          </p:cTn>
                        </p:par>
                        <p:par>
                          <p:cTn id="52" fill="hold" nodeType="afterGroup">
                            <p:stCondLst>
                              <p:cond delay="15000"/>
                            </p:stCondLst>
                            <p:childTnLst>
                              <p:par>
                                <p:cTn id="53" presetID="1" presetClass="entr" presetSubtype="0" fill="hold" grpId="0" nodeType="afterEffect">
                                  <p:stCondLst>
                                    <p:cond delay="1000"/>
                                  </p:stCondLst>
                                  <p:childTnLst>
                                    <p:set>
                                      <p:cBhvr>
                                        <p:cTn id="54" dur="1" fill="hold">
                                          <p:stCondLst>
                                            <p:cond delay="0"/>
                                          </p:stCondLst>
                                        </p:cTn>
                                        <p:tgtEl>
                                          <p:spTgt spid="4"/>
                                        </p:tgtEl>
                                        <p:attrNameLst>
                                          <p:attrName>style.visibility</p:attrName>
                                        </p:attrNameLst>
                                      </p:cBhvr>
                                      <p:to>
                                        <p:strVal val="visible"/>
                                      </p:to>
                                    </p:set>
                                  </p:childTnLst>
                                </p:cTn>
                              </p:par>
                            </p:childTnLst>
                          </p:cTn>
                        </p:par>
                        <p:par>
                          <p:cTn id="55" fill="hold" nodeType="afterGroup">
                            <p:stCondLst>
                              <p:cond delay="16000"/>
                            </p:stCondLst>
                            <p:childTnLst>
                              <p:par>
                                <p:cTn id="56" presetID="1" presetClass="exit" presetSubtype="0" fill="hold" grpId="1" nodeType="afterEffect">
                                  <p:stCondLst>
                                    <p:cond delay="1000"/>
                                  </p:stCondLst>
                                  <p:childTnLst>
                                    <p:set>
                                      <p:cBhvr>
                                        <p:cTn id="57"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Living in the Moment Video Clip:</a:t>
            </a:r>
            <a:endParaRPr lang="en-US" dirty="0"/>
          </a:p>
        </p:txBody>
      </p:sp>
      <p:pic>
        <p:nvPicPr>
          <p:cNvPr id="2050" name="Picture 2" descr="C:\Documents and Settings\henryr1\Local Settings\Temporary Internet Files\Content.IE5\AS478OKF\MC900286470[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03394" y="3276600"/>
            <a:ext cx="3881774" cy="27943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7000" y="2583976"/>
            <a:ext cx="4343400" cy="400110"/>
          </a:xfrm>
          <a:prstGeom prst="rect">
            <a:avLst/>
          </a:prstGeom>
          <a:noFill/>
        </p:spPr>
        <p:txBody>
          <a:bodyPr wrap="square" rtlCol="0">
            <a:spAutoFit/>
          </a:bodyPr>
          <a:lstStyle/>
          <a:p>
            <a:r>
              <a:rPr lang="en-US" sz="2000" dirty="0" smtClean="0">
                <a:solidFill>
                  <a:schemeClr val="tx2"/>
                </a:solidFill>
              </a:rPr>
              <a:t>Emotional and Physical Changes </a:t>
            </a:r>
            <a:endParaRPr lang="en-US" sz="2000" dirty="0">
              <a:solidFill>
                <a:schemeClr val="tx2"/>
              </a:solidFill>
            </a:endParaRPr>
          </a:p>
        </p:txBody>
      </p:sp>
    </p:spTree>
    <p:extLst>
      <p:ext uri="{BB962C8B-B14F-4D97-AF65-F5344CB8AC3E}">
        <p14:creationId xmlns:p14="http://schemas.microsoft.com/office/powerpoint/2010/main" val="46158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438400"/>
            <a:ext cx="7408333" cy="3687763"/>
          </a:xfrm>
        </p:spPr>
        <p:txBody>
          <a:bodyPr>
            <a:normAutofit/>
          </a:bodyPr>
          <a:lstStyle/>
          <a:p>
            <a:pPr marL="0" indent="0">
              <a:buNone/>
            </a:pPr>
            <a:r>
              <a:rPr lang="en-US" sz="2800" i="1" dirty="0" smtClean="0"/>
              <a:t>I can do this better, faster and with less effort – why should I make them do it?</a:t>
            </a:r>
          </a:p>
          <a:p>
            <a:pPr marL="0" indent="0">
              <a:buNone/>
            </a:pPr>
            <a:endParaRPr lang="en-US" dirty="0"/>
          </a:p>
          <a:p>
            <a:pPr marL="0" indent="0">
              <a:buNone/>
            </a:pPr>
            <a:r>
              <a:rPr lang="en-US" dirty="0" smtClean="0"/>
              <a:t>Strategies allow people to:</a:t>
            </a:r>
          </a:p>
          <a:p>
            <a:r>
              <a:rPr lang="en-US" dirty="0"/>
              <a:t>R</a:t>
            </a:r>
            <a:r>
              <a:rPr lang="en-US" dirty="0" smtClean="0"/>
              <a:t>egain independence</a:t>
            </a:r>
          </a:p>
          <a:p>
            <a:r>
              <a:rPr lang="en-US" dirty="0" smtClean="0"/>
              <a:t>Have better self-esteem</a:t>
            </a:r>
          </a:p>
          <a:p>
            <a:r>
              <a:rPr lang="en-US" dirty="0" smtClean="0"/>
              <a:t>Feel </a:t>
            </a:r>
            <a:r>
              <a:rPr lang="en-US" dirty="0"/>
              <a:t>l</a:t>
            </a:r>
            <a:r>
              <a:rPr lang="en-US" dirty="0" smtClean="0"/>
              <a:t>ess </a:t>
            </a:r>
            <a:r>
              <a:rPr lang="en-US" dirty="0" smtClean="0"/>
              <a:t>frustrated </a:t>
            </a:r>
            <a:r>
              <a:rPr lang="en-US" dirty="0" smtClean="0"/>
              <a:t>and more in control </a:t>
            </a:r>
          </a:p>
          <a:p>
            <a:r>
              <a:rPr lang="en-US" dirty="0" smtClean="0"/>
              <a:t>Live </a:t>
            </a:r>
            <a:r>
              <a:rPr lang="en-US" dirty="0" smtClean="0"/>
              <a:t>to their fullest </a:t>
            </a:r>
            <a:r>
              <a:rPr lang="en-US" dirty="0" smtClean="0"/>
              <a:t>potential</a:t>
            </a:r>
          </a:p>
          <a:p>
            <a:endParaRPr lang="en-US" dirty="0" smtClean="0"/>
          </a:p>
          <a:p>
            <a:pPr marL="0" indent="0">
              <a:buNone/>
            </a:pPr>
            <a:endParaRPr lang="en-US" dirty="0"/>
          </a:p>
        </p:txBody>
      </p:sp>
      <p:sp>
        <p:nvSpPr>
          <p:cNvPr id="3" name="Title 2"/>
          <p:cNvSpPr>
            <a:spLocks noGrp="1"/>
          </p:cNvSpPr>
          <p:nvPr>
            <p:ph type="title"/>
          </p:nvPr>
        </p:nvSpPr>
        <p:spPr>
          <a:xfrm>
            <a:off x="381000" y="533400"/>
            <a:ext cx="8229600" cy="1252728"/>
          </a:xfrm>
        </p:spPr>
        <p:txBody>
          <a:bodyPr/>
          <a:lstStyle/>
          <a:p>
            <a:r>
              <a:rPr lang="en-US" dirty="0" smtClean="0"/>
              <a:t>Strategies</a:t>
            </a:r>
            <a:endParaRPr lang="en-US" dirty="0"/>
          </a:p>
        </p:txBody>
      </p:sp>
      <p:pic>
        <p:nvPicPr>
          <p:cNvPr id="6149" name="Picture 5" descr="C:\Documents and Settings\henryr1\Local Settings\Temporary Internet Files\Content.IE5\B0SJ5OMW\MC90044555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895600"/>
            <a:ext cx="2000671" cy="2052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55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title"/>
          </p:nvPr>
        </p:nvSpPr>
        <p:spPr>
          <a:xfrm>
            <a:off x="762000" y="533400"/>
            <a:ext cx="7086600" cy="1143000"/>
          </a:xfrm>
        </p:spPr>
        <p:txBody>
          <a:bodyPr>
            <a:normAutofit fontScale="90000"/>
          </a:bodyPr>
          <a:lstStyle/>
          <a:p>
            <a:pPr eaLnBrk="1" hangingPunct="1">
              <a:defRPr/>
            </a:pPr>
            <a:r>
              <a:rPr lang="en-US" sz="5300" dirty="0" smtClean="0">
                <a:solidFill>
                  <a:schemeClr val="bg1"/>
                </a:solidFill>
              </a:rPr>
              <a:t>Memory</a:t>
            </a:r>
            <a:r>
              <a:rPr lang="en-US" sz="4000" dirty="0">
                <a:solidFill>
                  <a:schemeClr val="accent6"/>
                </a:solidFill>
                <a:latin typeface="Arial" charset="0"/>
              </a:rPr>
              <a:t/>
            </a:r>
            <a:br>
              <a:rPr lang="en-US" sz="4000" dirty="0">
                <a:solidFill>
                  <a:schemeClr val="accent6"/>
                </a:solidFill>
                <a:latin typeface="Arial" charset="0"/>
              </a:rPr>
            </a:br>
            <a:endParaRPr lang="en-US" sz="4000" dirty="0">
              <a:solidFill>
                <a:schemeClr val="accent6"/>
              </a:solidFill>
              <a:latin typeface="Arial" charset="0"/>
            </a:endParaRPr>
          </a:p>
        </p:txBody>
      </p:sp>
      <p:sp>
        <p:nvSpPr>
          <p:cNvPr id="36867" name="Rectangle 4"/>
          <p:cNvSpPr>
            <a:spLocks noGrp="1" noChangeArrowheads="1"/>
          </p:cNvSpPr>
          <p:nvPr>
            <p:ph idx="1"/>
          </p:nvPr>
        </p:nvSpPr>
        <p:spPr>
          <a:xfrm>
            <a:off x="458782" y="1905000"/>
            <a:ext cx="5408618" cy="4495800"/>
          </a:xfrm>
        </p:spPr>
        <p:txBody>
          <a:bodyPr>
            <a:noAutofit/>
          </a:bodyPr>
          <a:lstStyle/>
          <a:p>
            <a:pPr marL="0" indent="0" eaLnBrk="1" hangingPunct="1">
              <a:lnSpc>
                <a:spcPct val="90000"/>
              </a:lnSpc>
              <a:buNone/>
            </a:pPr>
            <a:r>
              <a:rPr lang="en-US" sz="2800" dirty="0" smtClean="0"/>
              <a:t>Memory impairment is a significant challenge for many brain injury survivors.  </a:t>
            </a:r>
          </a:p>
          <a:p>
            <a:pPr marL="0" indent="0" eaLnBrk="1" hangingPunct="1">
              <a:lnSpc>
                <a:spcPct val="90000"/>
              </a:lnSpc>
              <a:buNone/>
            </a:pPr>
            <a:endParaRPr lang="en-US" sz="2800" dirty="0" smtClean="0"/>
          </a:p>
          <a:p>
            <a:pPr marL="0" indent="0" eaLnBrk="1" hangingPunct="1">
              <a:lnSpc>
                <a:spcPct val="90000"/>
              </a:lnSpc>
              <a:buNone/>
            </a:pPr>
            <a:r>
              <a:rPr lang="en-US" sz="2800" dirty="0" smtClean="0"/>
              <a:t>Things you can do to help:</a:t>
            </a:r>
          </a:p>
          <a:p>
            <a:pPr eaLnBrk="1" hangingPunct="1">
              <a:lnSpc>
                <a:spcPct val="90000"/>
              </a:lnSpc>
            </a:pPr>
            <a:r>
              <a:rPr lang="en-US" sz="2800" dirty="0" smtClean="0"/>
              <a:t>Keep </a:t>
            </a:r>
            <a:r>
              <a:rPr lang="en-US" sz="2800" dirty="0" smtClean="0"/>
              <a:t>things in the same place</a:t>
            </a:r>
          </a:p>
          <a:p>
            <a:pPr eaLnBrk="1" hangingPunct="1">
              <a:lnSpc>
                <a:spcPct val="90000"/>
              </a:lnSpc>
            </a:pPr>
            <a:r>
              <a:rPr lang="en-US" sz="2800" dirty="0" smtClean="0"/>
              <a:t>Keep important information in a binder or folder all together</a:t>
            </a:r>
          </a:p>
          <a:p>
            <a:pPr eaLnBrk="1" hangingPunct="1">
              <a:lnSpc>
                <a:spcPct val="90000"/>
              </a:lnSpc>
            </a:pPr>
            <a:r>
              <a:rPr lang="en-US" sz="2800" dirty="0" smtClean="0"/>
              <a:t>Label </a:t>
            </a:r>
            <a:r>
              <a:rPr lang="en-US" sz="2800" dirty="0" smtClean="0"/>
              <a:t>cupboards and drawers </a:t>
            </a:r>
          </a:p>
          <a:p>
            <a:pPr eaLnBrk="1" hangingPunct="1">
              <a:lnSpc>
                <a:spcPct val="90000"/>
              </a:lnSpc>
            </a:pPr>
            <a:r>
              <a:rPr lang="en-US" sz="2800" dirty="0" smtClean="0"/>
              <a:t>Develop </a:t>
            </a:r>
            <a:r>
              <a:rPr lang="en-US" sz="2800" dirty="0" smtClean="0"/>
              <a:t>daily and weekly routines</a:t>
            </a:r>
            <a:endParaRPr lang="en-US" sz="2800" dirty="0" smtClean="0"/>
          </a:p>
        </p:txBody>
      </p:sp>
      <p:pic>
        <p:nvPicPr>
          <p:cNvPr id="10242" name="Picture 2" descr="https://encrypted-tbn2.gstatic.com/images?q=tbn:ANd9GcSE1D8rAUVesCcGSpciM4KO0QwsXz4HEK5r83TC-eE_eNea56zLfQ"/>
          <p:cNvPicPr>
            <a:picLocks noChangeAspect="1" noChangeArrowheads="1"/>
          </p:cNvPicPr>
          <p:nvPr/>
        </p:nvPicPr>
        <p:blipFill rotWithShape="1">
          <a:blip r:embed="rId2">
            <a:extLst>
              <a:ext uri="{28A0092B-C50C-407E-A947-70E740481C1C}">
                <a14:useLocalDpi xmlns:a14="http://schemas.microsoft.com/office/drawing/2010/main" val="0"/>
              </a:ext>
            </a:extLst>
          </a:blip>
          <a:srcRect l="9617"/>
          <a:stretch/>
        </p:blipFill>
        <p:spPr bwMode="auto">
          <a:xfrm>
            <a:off x="5715000" y="2667000"/>
            <a:ext cx="3296877" cy="272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757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1" y="1981200"/>
            <a:ext cx="5300330" cy="4316104"/>
          </a:xfrm>
        </p:spPr>
        <p:txBody>
          <a:bodyPr>
            <a:normAutofit/>
          </a:bodyPr>
          <a:lstStyle/>
          <a:p>
            <a:pPr>
              <a:lnSpc>
                <a:spcPct val="90000"/>
              </a:lnSpc>
            </a:pPr>
            <a:endParaRPr lang="en-US" dirty="0" smtClean="0"/>
          </a:p>
          <a:p>
            <a:pPr>
              <a:lnSpc>
                <a:spcPct val="90000"/>
              </a:lnSpc>
            </a:pPr>
            <a:r>
              <a:rPr lang="en-US" sz="3200" dirty="0" smtClean="0"/>
              <a:t>Calendars or journals of past events and future plans</a:t>
            </a:r>
          </a:p>
          <a:p>
            <a:pPr>
              <a:lnSpc>
                <a:spcPct val="90000"/>
              </a:lnSpc>
            </a:pPr>
            <a:r>
              <a:rPr lang="en-US" sz="3200" dirty="0" smtClean="0"/>
              <a:t>Post-It notes or whiteboards </a:t>
            </a:r>
          </a:p>
          <a:p>
            <a:pPr>
              <a:lnSpc>
                <a:spcPct val="90000"/>
              </a:lnSpc>
            </a:pPr>
            <a:r>
              <a:rPr lang="en-US" sz="3200" dirty="0" smtClean="0"/>
              <a:t>Instructions should be clear and concise</a:t>
            </a:r>
          </a:p>
        </p:txBody>
      </p:sp>
      <p:sp>
        <p:nvSpPr>
          <p:cNvPr id="3" name="Title 2"/>
          <p:cNvSpPr>
            <a:spLocks noGrp="1"/>
          </p:cNvSpPr>
          <p:nvPr>
            <p:ph type="title"/>
          </p:nvPr>
        </p:nvSpPr>
        <p:spPr/>
        <p:txBody>
          <a:bodyPr/>
          <a:lstStyle/>
          <a:p>
            <a:r>
              <a:rPr lang="en-US" dirty="0" smtClean="0"/>
              <a:t>Memory</a:t>
            </a:r>
            <a:endParaRPr lang="en-US" dirty="0"/>
          </a:p>
        </p:txBody>
      </p:sp>
      <p:pic>
        <p:nvPicPr>
          <p:cNvPr id="1027" name="Picture 3" descr="C:\Documents and Settings\henryr1\Local Settings\Temporary Internet Files\Content.IE5\D3ZPDKNT\MP90038542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133600"/>
            <a:ext cx="2667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176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762000" y="457200"/>
            <a:ext cx="7772400" cy="1143000"/>
          </a:xfrm>
        </p:spPr>
        <p:txBody>
          <a:bodyPr/>
          <a:lstStyle/>
          <a:p>
            <a:pPr eaLnBrk="1" hangingPunct="1">
              <a:defRPr/>
            </a:pPr>
            <a:r>
              <a:rPr lang="en-US" sz="4000" dirty="0" smtClean="0">
                <a:solidFill>
                  <a:schemeClr val="bg1"/>
                </a:solidFill>
              </a:rPr>
              <a:t>Attention</a:t>
            </a:r>
            <a:endParaRPr lang="en-US" sz="4000" dirty="0">
              <a:solidFill>
                <a:schemeClr val="bg1"/>
              </a:solidFill>
            </a:endParaRPr>
          </a:p>
        </p:txBody>
      </p:sp>
      <p:sp>
        <p:nvSpPr>
          <p:cNvPr id="33795" name="Rectangle 3"/>
          <p:cNvSpPr>
            <a:spLocks noGrp="1" noChangeArrowheads="1"/>
          </p:cNvSpPr>
          <p:nvPr>
            <p:ph idx="1"/>
          </p:nvPr>
        </p:nvSpPr>
        <p:spPr>
          <a:xfrm>
            <a:off x="990600" y="1981200"/>
            <a:ext cx="7391400" cy="5410200"/>
          </a:xfrm>
          <a:ln>
            <a:noFill/>
          </a:ln>
        </p:spPr>
        <p:txBody>
          <a:bodyPr>
            <a:normAutofit/>
          </a:bodyPr>
          <a:lstStyle/>
          <a:p>
            <a:pPr marL="0" indent="0" eaLnBrk="1" hangingPunct="1">
              <a:lnSpc>
                <a:spcPct val="90000"/>
              </a:lnSpc>
              <a:buClr>
                <a:schemeClr val="bg2">
                  <a:lumMod val="75000"/>
                </a:schemeClr>
              </a:buClr>
              <a:buNone/>
            </a:pPr>
            <a:r>
              <a:rPr lang="en-US" sz="2800" dirty="0" smtClean="0"/>
              <a:t>People with brain injuries often lose the ability to filter out background noise and ignore distractions.  </a:t>
            </a:r>
          </a:p>
          <a:p>
            <a:pPr marL="0" indent="0" eaLnBrk="1" hangingPunct="1">
              <a:lnSpc>
                <a:spcPct val="90000"/>
              </a:lnSpc>
              <a:buClr>
                <a:schemeClr val="bg2">
                  <a:lumMod val="75000"/>
                </a:schemeClr>
              </a:buClr>
              <a:buNone/>
            </a:pPr>
            <a:endParaRPr lang="en-US" sz="2800" dirty="0" smtClean="0"/>
          </a:p>
          <a:p>
            <a:pPr marL="0" indent="0" eaLnBrk="1" hangingPunct="1">
              <a:lnSpc>
                <a:spcPct val="90000"/>
              </a:lnSpc>
              <a:buClr>
                <a:schemeClr val="bg2">
                  <a:lumMod val="75000"/>
                </a:schemeClr>
              </a:buClr>
              <a:buNone/>
            </a:pPr>
            <a:r>
              <a:rPr lang="en-US" sz="2800" dirty="0" smtClean="0"/>
              <a:t>You can help by:</a:t>
            </a:r>
          </a:p>
          <a:p>
            <a:pPr eaLnBrk="1" hangingPunct="1">
              <a:lnSpc>
                <a:spcPct val="90000"/>
              </a:lnSpc>
              <a:buClr>
                <a:schemeClr val="bg2">
                  <a:lumMod val="75000"/>
                </a:schemeClr>
              </a:buClr>
            </a:pPr>
            <a:r>
              <a:rPr lang="en-US" sz="2800" dirty="0" smtClean="0"/>
              <a:t>Find </a:t>
            </a:r>
            <a:r>
              <a:rPr lang="en-US" sz="2800" dirty="0" smtClean="0"/>
              <a:t>an area free of distractions, noises, etc.</a:t>
            </a:r>
          </a:p>
          <a:p>
            <a:pPr eaLnBrk="1" hangingPunct="1">
              <a:lnSpc>
                <a:spcPct val="90000"/>
              </a:lnSpc>
              <a:buClr>
                <a:schemeClr val="bg2">
                  <a:lumMod val="75000"/>
                </a:schemeClr>
              </a:buClr>
            </a:pPr>
            <a:r>
              <a:rPr lang="en-US" sz="2800" dirty="0" smtClean="0"/>
              <a:t>Finish one task/ topic before starting another (no multitasking allowed!)</a:t>
            </a:r>
          </a:p>
          <a:p>
            <a:pPr eaLnBrk="1" hangingPunct="1">
              <a:lnSpc>
                <a:spcPct val="90000"/>
              </a:lnSpc>
              <a:buClr>
                <a:schemeClr val="bg2">
                  <a:lumMod val="75000"/>
                </a:schemeClr>
              </a:buClr>
            </a:pPr>
            <a:r>
              <a:rPr lang="en-US" sz="2800" dirty="0" smtClean="0"/>
              <a:t>Ask </a:t>
            </a:r>
            <a:r>
              <a:rPr lang="en-US" sz="2800" dirty="0" smtClean="0"/>
              <a:t>questions</a:t>
            </a:r>
            <a:endParaRPr lang="en-US" sz="2800" dirty="0" smtClean="0"/>
          </a:p>
          <a:p>
            <a:pPr eaLnBrk="1" hangingPunct="1">
              <a:lnSpc>
                <a:spcPct val="90000"/>
              </a:lnSpc>
              <a:buClr>
                <a:schemeClr val="bg2">
                  <a:lumMod val="75000"/>
                </a:schemeClr>
              </a:buClr>
            </a:pPr>
            <a:r>
              <a:rPr lang="en-US" sz="2800" dirty="0" smtClean="0"/>
              <a:t>Monitor for signs of fatigue and focus</a:t>
            </a:r>
            <a:endParaRPr lang="en-US" sz="2800" dirty="0" smtClean="0"/>
          </a:p>
          <a:p>
            <a:pPr eaLnBrk="1" hangingPunct="1">
              <a:lnSpc>
                <a:spcPct val="90000"/>
              </a:lnSpc>
              <a:buClr>
                <a:schemeClr val="bg2">
                  <a:lumMod val="75000"/>
                </a:schemeClr>
              </a:buClr>
            </a:pPr>
            <a:r>
              <a:rPr lang="en-US" sz="2800" dirty="0" smtClean="0"/>
              <a:t>Take </a:t>
            </a:r>
            <a:r>
              <a:rPr lang="en-US" sz="2800" dirty="0" smtClean="0"/>
              <a:t>a break to refresh or reschedule</a:t>
            </a:r>
          </a:p>
          <a:p>
            <a:pPr eaLnBrk="1" hangingPunct="1">
              <a:lnSpc>
                <a:spcPct val="90000"/>
              </a:lnSpc>
              <a:buClr>
                <a:schemeClr val="bg2">
                  <a:lumMod val="75000"/>
                </a:schemeClr>
              </a:buClr>
            </a:pPr>
            <a:endParaRPr lang="en-US" sz="2800" dirty="0" smtClean="0"/>
          </a:p>
        </p:txBody>
      </p:sp>
    </p:spTree>
    <p:extLst>
      <p:ext uri="{BB962C8B-B14F-4D97-AF65-F5344CB8AC3E}">
        <p14:creationId xmlns:p14="http://schemas.microsoft.com/office/powerpoint/2010/main" val="3988236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type="title"/>
          </p:nvPr>
        </p:nvSpPr>
        <p:spPr>
          <a:xfrm>
            <a:off x="685800" y="685800"/>
            <a:ext cx="7772400" cy="1143000"/>
          </a:xfrm>
        </p:spPr>
        <p:txBody>
          <a:bodyPr>
            <a:normAutofit fontScale="90000"/>
          </a:bodyPr>
          <a:lstStyle/>
          <a:p>
            <a:pPr eaLnBrk="1" hangingPunct="1">
              <a:defRPr/>
            </a:pPr>
            <a:r>
              <a:rPr lang="en-US" dirty="0" smtClean="0">
                <a:solidFill>
                  <a:schemeClr val="bg1"/>
                </a:solidFill>
              </a:rPr>
              <a:t>Organization and Planning</a:t>
            </a:r>
            <a:r>
              <a:rPr lang="en-US" sz="4000" dirty="0">
                <a:solidFill>
                  <a:schemeClr val="bg1"/>
                </a:solidFill>
              </a:rPr>
              <a:t/>
            </a:r>
            <a:br>
              <a:rPr lang="en-US" sz="4000" dirty="0">
                <a:solidFill>
                  <a:schemeClr val="bg1"/>
                </a:solidFill>
              </a:rPr>
            </a:br>
            <a:endParaRPr lang="en-US" sz="4000" dirty="0">
              <a:solidFill>
                <a:schemeClr val="bg1"/>
              </a:solidFill>
            </a:endParaRPr>
          </a:p>
        </p:txBody>
      </p:sp>
      <p:sp>
        <p:nvSpPr>
          <p:cNvPr id="40963" name="Rectangle 4"/>
          <p:cNvSpPr>
            <a:spLocks noGrp="1" noChangeArrowheads="1"/>
          </p:cNvSpPr>
          <p:nvPr>
            <p:ph idx="1"/>
          </p:nvPr>
        </p:nvSpPr>
        <p:spPr>
          <a:xfrm>
            <a:off x="914400" y="1905000"/>
            <a:ext cx="7772400" cy="4982737"/>
          </a:xfrm>
        </p:spPr>
        <p:txBody>
          <a:bodyPr>
            <a:normAutofit lnSpcReduction="10000"/>
          </a:bodyPr>
          <a:lstStyle/>
          <a:p>
            <a:pPr marL="0" indent="0" eaLnBrk="1" hangingPunct="1">
              <a:lnSpc>
                <a:spcPct val="90000"/>
              </a:lnSpc>
              <a:buNone/>
            </a:pPr>
            <a:r>
              <a:rPr lang="en-US" sz="3200" dirty="0" smtClean="0"/>
              <a:t>Some people need help making plans and getting organized.  Some strategies include:</a:t>
            </a:r>
          </a:p>
          <a:p>
            <a:pPr marL="0" indent="0" eaLnBrk="1" hangingPunct="1">
              <a:lnSpc>
                <a:spcPct val="90000"/>
              </a:lnSpc>
              <a:buNone/>
            </a:pPr>
            <a:endParaRPr lang="en-US" sz="3200" dirty="0" smtClean="0"/>
          </a:p>
          <a:p>
            <a:pPr eaLnBrk="1" hangingPunct="1">
              <a:lnSpc>
                <a:spcPct val="90000"/>
              </a:lnSpc>
            </a:pPr>
            <a:r>
              <a:rPr lang="en-US" sz="3200" dirty="0" smtClean="0"/>
              <a:t>“</a:t>
            </a:r>
            <a:r>
              <a:rPr lang="en-US" sz="3200" dirty="0" smtClean="0"/>
              <a:t>To Do” lists</a:t>
            </a:r>
          </a:p>
          <a:p>
            <a:pPr eaLnBrk="1" hangingPunct="1">
              <a:lnSpc>
                <a:spcPct val="90000"/>
              </a:lnSpc>
            </a:pPr>
            <a:r>
              <a:rPr lang="en-US" sz="3200" dirty="0" smtClean="0"/>
              <a:t>Schedule activities in your day planner/calendar</a:t>
            </a:r>
          </a:p>
          <a:p>
            <a:pPr eaLnBrk="1" hangingPunct="1">
              <a:lnSpc>
                <a:spcPct val="90000"/>
              </a:lnSpc>
            </a:pPr>
            <a:r>
              <a:rPr lang="en-US" sz="3200" dirty="0" smtClean="0"/>
              <a:t>Cue </a:t>
            </a:r>
            <a:r>
              <a:rPr lang="en-US" sz="3200" dirty="0" smtClean="0"/>
              <a:t>to </a:t>
            </a:r>
            <a:r>
              <a:rPr lang="en-US" sz="3200" dirty="0" smtClean="0"/>
              <a:t> </a:t>
            </a:r>
            <a:r>
              <a:rPr lang="en-US" sz="3200" dirty="0" smtClean="0"/>
              <a:t>“Stop and Think” </a:t>
            </a:r>
            <a:endParaRPr lang="en-US" sz="3200" dirty="0" smtClean="0"/>
          </a:p>
          <a:p>
            <a:pPr eaLnBrk="1" hangingPunct="1">
              <a:lnSpc>
                <a:spcPct val="90000"/>
              </a:lnSpc>
            </a:pPr>
            <a:r>
              <a:rPr lang="en-US" sz="3200" dirty="0" smtClean="0"/>
              <a:t>Plan </a:t>
            </a:r>
            <a:r>
              <a:rPr lang="en-US" sz="3200" dirty="0" smtClean="0"/>
              <a:t>steps to activities together</a:t>
            </a:r>
          </a:p>
          <a:p>
            <a:pPr eaLnBrk="1" hangingPunct="1">
              <a:lnSpc>
                <a:spcPct val="90000"/>
              </a:lnSpc>
            </a:pPr>
            <a:r>
              <a:rPr lang="en-US" sz="3200" dirty="0" smtClean="0"/>
              <a:t>Use past experiences with something similar to help prepare </a:t>
            </a:r>
          </a:p>
        </p:txBody>
      </p:sp>
    </p:spTree>
    <p:extLst>
      <p:ext uri="{BB962C8B-B14F-4D97-AF65-F5344CB8AC3E}">
        <p14:creationId xmlns:p14="http://schemas.microsoft.com/office/powerpoint/2010/main" val="1131913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460567"/>
            <a:ext cx="7865533" cy="4419600"/>
          </a:xfrm>
        </p:spPr>
        <p:txBody>
          <a:bodyPr>
            <a:normAutofit/>
          </a:bodyPr>
          <a:lstStyle/>
          <a:p>
            <a:pPr marL="0" indent="0">
              <a:lnSpc>
                <a:spcPct val="90000"/>
              </a:lnSpc>
              <a:buNone/>
            </a:pPr>
            <a:r>
              <a:rPr lang="en-US" sz="2800" b="1" dirty="0" smtClean="0"/>
              <a:t>Staying On Task: </a:t>
            </a:r>
          </a:p>
          <a:p>
            <a:pPr>
              <a:lnSpc>
                <a:spcPct val="90000"/>
              </a:lnSpc>
            </a:pPr>
            <a:r>
              <a:rPr lang="en-US" sz="2800" dirty="0" smtClean="0"/>
              <a:t>For appointments/meetings: Help residents generate a list of topics they want to discuss</a:t>
            </a:r>
          </a:p>
          <a:p>
            <a:pPr>
              <a:lnSpc>
                <a:spcPct val="90000"/>
              </a:lnSpc>
            </a:pPr>
            <a:r>
              <a:rPr lang="en-US" sz="2800" dirty="0" smtClean="0"/>
              <a:t>Make </a:t>
            </a:r>
            <a:r>
              <a:rPr lang="en-US" sz="2800" dirty="0"/>
              <a:t>sure goals are reasonable and </a:t>
            </a:r>
            <a:r>
              <a:rPr lang="en-US" sz="2800" dirty="0" smtClean="0"/>
              <a:t>attainable – talk it out with someone else</a:t>
            </a:r>
          </a:p>
          <a:p>
            <a:pPr>
              <a:lnSpc>
                <a:spcPct val="90000"/>
              </a:lnSpc>
            </a:pPr>
            <a:r>
              <a:rPr lang="en-US" sz="2800" dirty="0" smtClean="0"/>
              <a:t>Provide gentle, respectful feedback</a:t>
            </a:r>
          </a:p>
          <a:p>
            <a:pPr>
              <a:lnSpc>
                <a:spcPct val="90000"/>
              </a:lnSpc>
            </a:pPr>
            <a:r>
              <a:rPr lang="en-US" sz="2800" dirty="0" smtClean="0"/>
              <a:t>Problem solve as a group</a:t>
            </a:r>
            <a:endParaRPr lang="en-US" sz="2800" dirty="0"/>
          </a:p>
        </p:txBody>
      </p:sp>
      <p:sp>
        <p:nvSpPr>
          <p:cNvPr id="3" name="Title 2"/>
          <p:cNvSpPr>
            <a:spLocks noGrp="1"/>
          </p:cNvSpPr>
          <p:nvPr>
            <p:ph type="title"/>
          </p:nvPr>
        </p:nvSpPr>
        <p:spPr/>
        <p:txBody>
          <a:bodyPr>
            <a:normAutofit/>
          </a:bodyPr>
          <a:lstStyle/>
          <a:p>
            <a:r>
              <a:rPr lang="en-US" dirty="0" smtClean="0"/>
              <a:t>Organization and Planning</a:t>
            </a:r>
            <a:endParaRPr lang="en-US" dirty="0"/>
          </a:p>
        </p:txBody>
      </p:sp>
    </p:spTree>
    <p:extLst>
      <p:ext uri="{BB962C8B-B14F-4D97-AF65-F5344CB8AC3E}">
        <p14:creationId xmlns:p14="http://schemas.microsoft.com/office/powerpoint/2010/main" val="72224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981200"/>
            <a:ext cx="7408333" cy="4419600"/>
          </a:xfrm>
        </p:spPr>
        <p:txBody>
          <a:bodyPr>
            <a:normAutofit fontScale="92500" lnSpcReduction="10000"/>
          </a:bodyPr>
          <a:lstStyle/>
          <a:p>
            <a:pPr marL="0" indent="0">
              <a:buNone/>
            </a:pPr>
            <a:r>
              <a:rPr lang="en-US" dirty="0" smtClean="0"/>
              <a:t>It is difficult for some people to recognize the impact of their brain injury on their thinking.  This is not denial but a loss of the ability to self-reflect or draw on memories of success or failure. This can also cause difficulties with self-regulation and emotional control.</a:t>
            </a:r>
          </a:p>
          <a:p>
            <a:pPr marL="0" indent="0">
              <a:buNone/>
            </a:pPr>
            <a:r>
              <a:rPr lang="en-US" dirty="0" smtClean="0"/>
              <a:t>You can deal with limited self-awareness by:</a:t>
            </a:r>
          </a:p>
          <a:p>
            <a:r>
              <a:rPr lang="en-US" dirty="0" smtClean="0"/>
              <a:t>Work “behind the scenes” Get to know what activities they may struggle with – and taking steps to help them be successful</a:t>
            </a:r>
          </a:p>
          <a:p>
            <a:r>
              <a:rPr lang="en-US" dirty="0" smtClean="0"/>
              <a:t>Providing feedback and reminders about past events</a:t>
            </a:r>
          </a:p>
          <a:p>
            <a:r>
              <a:rPr lang="en-US" dirty="0" smtClean="0"/>
              <a:t>Providing information about how the brain injury affected them. </a:t>
            </a:r>
          </a:p>
          <a:p>
            <a:r>
              <a:rPr lang="en-US" dirty="0" smtClean="0"/>
              <a:t>Being patient and not misinterpreting their behaviour!</a:t>
            </a:r>
          </a:p>
          <a:p>
            <a:endParaRPr lang="en-US" dirty="0"/>
          </a:p>
        </p:txBody>
      </p:sp>
      <p:sp>
        <p:nvSpPr>
          <p:cNvPr id="3" name="Title 2"/>
          <p:cNvSpPr>
            <a:spLocks noGrp="1"/>
          </p:cNvSpPr>
          <p:nvPr>
            <p:ph type="title"/>
          </p:nvPr>
        </p:nvSpPr>
        <p:spPr/>
        <p:txBody>
          <a:bodyPr/>
          <a:lstStyle/>
          <a:p>
            <a:r>
              <a:rPr lang="en-US" dirty="0" smtClean="0"/>
              <a:t>Self-Awareness &amp; Insight</a:t>
            </a:r>
            <a:endParaRPr lang="en-US" dirty="0"/>
          </a:p>
        </p:txBody>
      </p:sp>
    </p:spTree>
    <p:extLst>
      <p:ext uri="{BB962C8B-B14F-4D97-AF65-F5344CB8AC3E}">
        <p14:creationId xmlns:p14="http://schemas.microsoft.com/office/powerpoint/2010/main" val="3640058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t2.gstatic.com/images?q=tbn:ANd9GcRmk_80rVeMXyqMsNFJ8ga2Wh_Ucfkyw6kCJ9KgU5RGrEnTaj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86000"/>
            <a:ext cx="4883474" cy="365789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Coping with Fatigue</a:t>
            </a:r>
            <a:endParaRPr lang="en-US" dirty="0"/>
          </a:p>
        </p:txBody>
      </p:sp>
    </p:spTree>
    <p:extLst>
      <p:ext uri="{BB962C8B-B14F-4D97-AF65-F5344CB8AC3E}">
        <p14:creationId xmlns:p14="http://schemas.microsoft.com/office/powerpoint/2010/main" val="3425744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81000" y="1600199"/>
            <a:ext cx="8382000" cy="4691063"/>
          </a:xfrm>
          <a:prstGeom prst="rect">
            <a:avLst/>
          </a:prstGeom>
        </p:spPr>
        <p:txBody>
          <a:bodyPr/>
          <a:lstStyle>
            <a:lvl1pPr marL="342900" indent="-342900" algn="l" rtl="0" eaLnBrk="1" fontAlgn="base" hangingPunct="1">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defRPr/>
            </a:pPr>
            <a:r>
              <a:rPr lang="en-US" sz="3000" dirty="0" smtClean="0">
                <a:cs typeface="Arial" pitchFamily="34" charset="0"/>
              </a:rPr>
              <a:t>System Navigation provides support to anyone affected by brain injury: Survivors, Families, the Community, and Professionals</a:t>
            </a:r>
          </a:p>
          <a:p>
            <a:pPr>
              <a:defRPr/>
            </a:pPr>
            <a:r>
              <a:rPr lang="en-US" sz="3000" dirty="0" smtClean="0">
                <a:cs typeface="Arial" pitchFamily="34" charset="0"/>
              </a:rPr>
              <a:t>Ensures both clients and service providers have a comprehensive awareness of potential resources</a:t>
            </a:r>
          </a:p>
          <a:p>
            <a:pPr>
              <a:defRPr/>
            </a:pPr>
            <a:r>
              <a:rPr lang="en-US" sz="3000" dirty="0" smtClean="0">
                <a:cs typeface="Arial" pitchFamily="34" charset="0"/>
              </a:rPr>
              <a:t>Ongoing support throughout the referral and needs assessment process to ensure needs are fully met</a:t>
            </a:r>
          </a:p>
          <a:p>
            <a:pPr marL="0" indent="0">
              <a:buFont typeface="Wingdings" pitchFamily="2" charset="2"/>
              <a:buNone/>
              <a:defRPr/>
            </a:pPr>
            <a:r>
              <a:rPr lang="en-US" sz="3000" dirty="0" smtClean="0">
                <a:cs typeface="Arial" pitchFamily="34" charset="0"/>
              </a:rPr>
              <a:t>   </a:t>
            </a:r>
            <a:r>
              <a:rPr lang="en-US" sz="3000" u="sng" dirty="0" smtClean="0">
                <a:cs typeface="Arial" pitchFamily="34" charset="0"/>
              </a:rPr>
              <a:t>If you are wondering what to do, give us a call!</a:t>
            </a:r>
          </a:p>
        </p:txBody>
      </p:sp>
      <p:sp>
        <p:nvSpPr>
          <p:cNvPr id="3" name="Rectangle 2"/>
          <p:cNvSpPr txBox="1">
            <a:spLocks noChangeArrowheads="1"/>
          </p:cNvSpPr>
          <p:nvPr/>
        </p:nvSpPr>
        <p:spPr>
          <a:xfrm>
            <a:off x="838200" y="533400"/>
            <a:ext cx="7772400" cy="838200"/>
          </a:xfrm>
          <a:prstGeom prst="rect">
            <a:avLst/>
          </a:prstGeom>
        </p:spPr>
        <p:txBody>
          <a:bodyPr/>
          <a:lst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pitchFamily="34" charset="0"/>
              </a:defRPr>
            </a:lvl2pPr>
            <a:lvl3pPr algn="l" rtl="0" eaLnBrk="1" fontAlgn="base" hangingPunct="1">
              <a:spcBef>
                <a:spcPct val="0"/>
              </a:spcBef>
              <a:spcAft>
                <a:spcPct val="0"/>
              </a:spcAft>
              <a:defRPr sz="4400">
                <a:solidFill>
                  <a:schemeClr val="tx2"/>
                </a:solidFill>
                <a:latin typeface="Arial" pitchFamily="34" charset="0"/>
              </a:defRPr>
            </a:lvl3pPr>
            <a:lvl4pPr algn="l" rtl="0" eaLnBrk="1" fontAlgn="base" hangingPunct="1">
              <a:spcBef>
                <a:spcPct val="0"/>
              </a:spcBef>
              <a:spcAft>
                <a:spcPct val="0"/>
              </a:spcAft>
              <a:defRPr sz="4400">
                <a:solidFill>
                  <a:schemeClr val="tx2"/>
                </a:solidFill>
                <a:latin typeface="Arial" pitchFamily="34" charset="0"/>
              </a:defRPr>
            </a:lvl4pPr>
            <a:lvl5pPr algn="l" rtl="0" eaLnBrk="1" fontAlgn="base" hangingPunct="1">
              <a:spcBef>
                <a:spcPct val="0"/>
              </a:spcBef>
              <a:spcAft>
                <a:spcPct val="0"/>
              </a:spcAft>
              <a:defRPr sz="4400">
                <a:solidFill>
                  <a:schemeClr val="tx2"/>
                </a:solidFill>
                <a:latin typeface="Arial" pitchFamily="34" charset="0"/>
              </a:defRPr>
            </a:lvl5pPr>
            <a:lvl6pPr marL="457200" algn="l" rtl="0" eaLnBrk="1" fontAlgn="base" hangingPunct="1">
              <a:spcBef>
                <a:spcPct val="0"/>
              </a:spcBef>
              <a:spcAft>
                <a:spcPct val="0"/>
              </a:spcAft>
              <a:defRPr sz="4400">
                <a:solidFill>
                  <a:schemeClr val="tx2"/>
                </a:solidFill>
                <a:latin typeface="Arial" pitchFamily="34" charset="0"/>
              </a:defRPr>
            </a:lvl6pPr>
            <a:lvl7pPr marL="914400" algn="l" rtl="0" eaLnBrk="1" fontAlgn="base" hangingPunct="1">
              <a:spcBef>
                <a:spcPct val="0"/>
              </a:spcBef>
              <a:spcAft>
                <a:spcPct val="0"/>
              </a:spcAft>
              <a:defRPr sz="4400">
                <a:solidFill>
                  <a:schemeClr val="tx2"/>
                </a:solidFill>
                <a:latin typeface="Arial" pitchFamily="34" charset="0"/>
              </a:defRPr>
            </a:lvl7pPr>
            <a:lvl8pPr marL="1371600" algn="l" rtl="0" eaLnBrk="1" fontAlgn="base" hangingPunct="1">
              <a:spcBef>
                <a:spcPct val="0"/>
              </a:spcBef>
              <a:spcAft>
                <a:spcPct val="0"/>
              </a:spcAft>
              <a:defRPr sz="4400">
                <a:solidFill>
                  <a:schemeClr val="tx2"/>
                </a:solidFill>
                <a:latin typeface="Arial" pitchFamily="34" charset="0"/>
              </a:defRPr>
            </a:lvl8pPr>
            <a:lvl9pPr marL="1828800" algn="l" rtl="0" eaLnBrk="1" fontAlgn="base" hangingPunct="1">
              <a:spcBef>
                <a:spcPct val="0"/>
              </a:spcBef>
              <a:spcAft>
                <a:spcPct val="0"/>
              </a:spcAft>
              <a:defRPr sz="4400">
                <a:solidFill>
                  <a:schemeClr val="tx2"/>
                </a:solidFill>
                <a:latin typeface="Arial" pitchFamily="34" charset="0"/>
              </a:defRPr>
            </a:lvl9pPr>
          </a:lstStyle>
          <a:p>
            <a:pPr fontAlgn="auto">
              <a:spcAft>
                <a:spcPts val="0"/>
              </a:spcAft>
              <a:defRPr/>
            </a:pPr>
            <a:r>
              <a:rPr lang="en-US" dirty="0" smtClean="0">
                <a:solidFill>
                  <a:schemeClr val="bg1"/>
                </a:solidFill>
                <a:cs typeface="Arial" pitchFamily="34" charset="0"/>
              </a:rPr>
              <a:t>What is ABI System Navigation?</a:t>
            </a:r>
            <a:endParaRPr lang="en-US" dirty="0">
              <a:solidFill>
                <a:schemeClr val="bg1"/>
              </a:solidFill>
              <a:cs typeface="Arial" pitchFamily="34" charset="0"/>
            </a:endParaRPr>
          </a:p>
        </p:txBody>
      </p:sp>
    </p:spTree>
    <p:extLst>
      <p:ext uri="{BB962C8B-B14F-4D97-AF65-F5344CB8AC3E}">
        <p14:creationId xmlns:p14="http://schemas.microsoft.com/office/powerpoint/2010/main" val="3499365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1981200"/>
            <a:ext cx="7848600" cy="4572000"/>
          </a:xfrm>
        </p:spPr>
        <p:txBody>
          <a:bodyPr>
            <a:normAutofit fontScale="92500" lnSpcReduction="10000"/>
          </a:bodyPr>
          <a:lstStyle/>
          <a:p>
            <a:pPr marL="0" indent="0">
              <a:buNone/>
            </a:pPr>
            <a:r>
              <a:rPr lang="en-US" dirty="0" smtClean="0"/>
              <a:t>Fatigue is often the greatest challenge for someone after a brain injury. The injured brain needs takes extra effort to perform functions.  This is called Mental Fatigue.  Strategies include:</a:t>
            </a:r>
          </a:p>
          <a:p>
            <a:pPr marL="0" indent="0">
              <a:buNone/>
            </a:pPr>
            <a:endParaRPr lang="en-US" dirty="0" smtClean="0"/>
          </a:p>
          <a:p>
            <a:r>
              <a:rPr lang="en-US" dirty="0" smtClean="0"/>
              <a:t>The 3 P’s: Prioritize</a:t>
            </a:r>
            <a:r>
              <a:rPr lang="en-US" dirty="0" smtClean="0"/>
              <a:t>, Plan, and Pace</a:t>
            </a:r>
          </a:p>
          <a:p>
            <a:r>
              <a:rPr lang="en-US" dirty="0" smtClean="0"/>
              <a:t>Schedule activities </a:t>
            </a:r>
            <a:r>
              <a:rPr lang="en-US" dirty="0"/>
              <a:t>at the beginning of the day, or the time </a:t>
            </a:r>
            <a:r>
              <a:rPr lang="en-US" dirty="0" smtClean="0"/>
              <a:t>the resident is most alert</a:t>
            </a:r>
            <a:endParaRPr lang="en-US" dirty="0"/>
          </a:p>
          <a:p>
            <a:r>
              <a:rPr lang="en-US" dirty="0" smtClean="0"/>
              <a:t>Provide breaks </a:t>
            </a:r>
            <a:r>
              <a:rPr lang="en-US" dirty="0" smtClean="0"/>
              <a:t>or end the activity early</a:t>
            </a:r>
            <a:endParaRPr lang="en-US" dirty="0" smtClean="0"/>
          </a:p>
          <a:p>
            <a:r>
              <a:rPr lang="en-US" dirty="0" smtClean="0"/>
              <a:t>Consider the impact of the </a:t>
            </a:r>
            <a:r>
              <a:rPr lang="en-US" dirty="0" smtClean="0"/>
              <a:t>environment (high stimuli = more fatigue</a:t>
            </a:r>
            <a:endParaRPr lang="en-US" dirty="0"/>
          </a:p>
          <a:p>
            <a:r>
              <a:rPr lang="en-US" dirty="0" smtClean="0"/>
              <a:t>Rule </a:t>
            </a:r>
            <a:r>
              <a:rPr lang="en-US" dirty="0"/>
              <a:t>out other health factors (hypothyroidism, anemia, etc.)</a:t>
            </a:r>
          </a:p>
          <a:p>
            <a:r>
              <a:rPr lang="en-US" dirty="0"/>
              <a:t>Attend to </a:t>
            </a:r>
            <a:r>
              <a:rPr lang="en-US" dirty="0" smtClean="0"/>
              <a:t>emotional health.  Symptoms of depression or other mental health concerns can include fatigue.</a:t>
            </a:r>
          </a:p>
          <a:p>
            <a:endParaRPr lang="en-US" dirty="0"/>
          </a:p>
        </p:txBody>
      </p:sp>
      <p:sp>
        <p:nvSpPr>
          <p:cNvPr id="2" name="Title 1"/>
          <p:cNvSpPr>
            <a:spLocks noGrp="1"/>
          </p:cNvSpPr>
          <p:nvPr>
            <p:ph type="title"/>
          </p:nvPr>
        </p:nvSpPr>
        <p:spPr/>
        <p:txBody>
          <a:bodyPr/>
          <a:lstStyle/>
          <a:p>
            <a:r>
              <a:rPr lang="en-US" dirty="0" smtClean="0"/>
              <a:t>Fatigue</a:t>
            </a:r>
            <a:endParaRPr lang="en-US" dirty="0"/>
          </a:p>
        </p:txBody>
      </p:sp>
    </p:spTree>
    <p:extLst>
      <p:ext uri="{BB962C8B-B14F-4D97-AF65-F5344CB8AC3E}">
        <p14:creationId xmlns:p14="http://schemas.microsoft.com/office/powerpoint/2010/main" val="254531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209800"/>
            <a:ext cx="8271933" cy="4419600"/>
          </a:xfrm>
        </p:spPr>
        <p:txBody>
          <a:bodyPr>
            <a:normAutofit fontScale="92500"/>
          </a:bodyPr>
          <a:lstStyle/>
          <a:p>
            <a:pPr marL="0" indent="0">
              <a:buNone/>
            </a:pPr>
            <a:r>
              <a:rPr lang="en-US" b="1" dirty="0" smtClean="0"/>
              <a:t>Good Sleep Habits</a:t>
            </a:r>
          </a:p>
          <a:p>
            <a:r>
              <a:rPr lang="en-US" dirty="0" smtClean="0"/>
              <a:t>Limit </a:t>
            </a:r>
            <a:r>
              <a:rPr lang="en-US" dirty="0"/>
              <a:t>caffeine intake later in the </a:t>
            </a:r>
            <a:r>
              <a:rPr lang="en-US" dirty="0" smtClean="0"/>
              <a:t>day</a:t>
            </a:r>
            <a:endParaRPr lang="en-US" dirty="0"/>
          </a:p>
          <a:p>
            <a:r>
              <a:rPr lang="en-US" dirty="0" smtClean="0"/>
              <a:t>Sunshine, fresh air, and exercise</a:t>
            </a:r>
          </a:p>
          <a:p>
            <a:r>
              <a:rPr lang="en-US" dirty="0" smtClean="0"/>
              <a:t>Keep </a:t>
            </a:r>
            <a:r>
              <a:rPr lang="en-US" dirty="0"/>
              <a:t>a set bedtime and waking time.  Most people need 6 – 8 hours of sleep, but some need more.</a:t>
            </a:r>
          </a:p>
          <a:p>
            <a:r>
              <a:rPr lang="en-US" dirty="0" smtClean="0"/>
              <a:t>Develop a nighttime routine based on the resident’s preferences, for example read a book, have a bath, listen to soothing music, or have a cup of caffeine-free tea or hot milk.</a:t>
            </a:r>
          </a:p>
          <a:p>
            <a:r>
              <a:rPr lang="en-US" dirty="0" smtClean="0"/>
              <a:t>Do deep breathing exercises to help with relaxation.</a:t>
            </a:r>
          </a:p>
          <a:p>
            <a:r>
              <a:rPr lang="en-US" dirty="0" smtClean="0"/>
              <a:t>Avoid </a:t>
            </a:r>
            <a:r>
              <a:rPr lang="en-US" dirty="0"/>
              <a:t>bright lights, televisions, and computer screens for at least half an hour before </a:t>
            </a:r>
            <a:r>
              <a:rPr lang="en-US" dirty="0" smtClean="0"/>
              <a:t>bed</a:t>
            </a:r>
          </a:p>
          <a:p>
            <a:endParaRPr lang="en-US" dirty="0"/>
          </a:p>
          <a:p>
            <a:endParaRPr lang="en-US" dirty="0"/>
          </a:p>
        </p:txBody>
      </p:sp>
      <p:sp>
        <p:nvSpPr>
          <p:cNvPr id="3" name="Title 2"/>
          <p:cNvSpPr>
            <a:spLocks noGrp="1"/>
          </p:cNvSpPr>
          <p:nvPr>
            <p:ph type="title"/>
          </p:nvPr>
        </p:nvSpPr>
        <p:spPr/>
        <p:txBody>
          <a:bodyPr/>
          <a:lstStyle/>
          <a:p>
            <a:r>
              <a:rPr lang="en-US" dirty="0" smtClean="0"/>
              <a:t>Fatigue</a:t>
            </a:r>
            <a:endParaRPr lang="en-US" dirty="0"/>
          </a:p>
        </p:txBody>
      </p:sp>
    </p:spTree>
    <p:extLst>
      <p:ext uri="{BB962C8B-B14F-4D97-AF65-F5344CB8AC3E}">
        <p14:creationId xmlns:p14="http://schemas.microsoft.com/office/powerpoint/2010/main" val="4216620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381000" y="457200"/>
            <a:ext cx="8001000" cy="1066800"/>
          </a:xfrm>
        </p:spPr>
        <p:txBody>
          <a:bodyPr>
            <a:normAutofit/>
          </a:bodyPr>
          <a:lstStyle/>
          <a:p>
            <a:pPr>
              <a:defRPr/>
            </a:pPr>
            <a:r>
              <a:rPr lang="en-US" dirty="0" smtClean="0">
                <a:solidFill>
                  <a:schemeClr val="bg1"/>
                </a:solidFill>
              </a:rPr>
              <a:t>Sensory </a:t>
            </a:r>
            <a:r>
              <a:rPr lang="en-US" dirty="0">
                <a:solidFill>
                  <a:schemeClr val="bg1"/>
                </a:solidFill>
              </a:rPr>
              <a:t>System</a:t>
            </a:r>
          </a:p>
        </p:txBody>
      </p:sp>
      <p:sp>
        <p:nvSpPr>
          <p:cNvPr id="27651" name="Rectangle 3"/>
          <p:cNvSpPr>
            <a:spLocks noGrp="1" noChangeArrowheads="1"/>
          </p:cNvSpPr>
          <p:nvPr>
            <p:ph idx="1"/>
          </p:nvPr>
        </p:nvSpPr>
        <p:spPr>
          <a:xfrm>
            <a:off x="647700" y="2438400"/>
            <a:ext cx="7696200" cy="5105400"/>
          </a:xfrm>
        </p:spPr>
        <p:txBody>
          <a:bodyPr/>
          <a:lstStyle/>
          <a:p>
            <a:pPr>
              <a:buClr>
                <a:schemeClr val="bg2"/>
              </a:buClr>
              <a:buSzPct val="65000"/>
            </a:pPr>
            <a:r>
              <a:rPr lang="en-US" altLang="en-US" dirty="0" smtClean="0"/>
              <a:t>Visual difficulties</a:t>
            </a:r>
          </a:p>
          <a:p>
            <a:pPr>
              <a:buClr>
                <a:schemeClr val="bg2"/>
              </a:buClr>
              <a:buSzPct val="65000"/>
            </a:pPr>
            <a:r>
              <a:rPr lang="en-US" altLang="en-US" dirty="0" smtClean="0"/>
              <a:t>Hearing difficulties</a:t>
            </a:r>
          </a:p>
          <a:p>
            <a:pPr>
              <a:buClr>
                <a:schemeClr val="bg2"/>
              </a:buClr>
              <a:buSzPct val="65000"/>
            </a:pPr>
            <a:r>
              <a:rPr lang="en-US" altLang="en-US" dirty="0" smtClean="0"/>
              <a:t>Dizziness</a:t>
            </a:r>
          </a:p>
          <a:p>
            <a:pPr>
              <a:buClr>
                <a:schemeClr val="bg2"/>
              </a:buClr>
              <a:buSzPct val="65000"/>
            </a:pPr>
            <a:r>
              <a:rPr lang="en-US" altLang="en-US" dirty="0" smtClean="0"/>
              <a:t>Pain</a:t>
            </a:r>
          </a:p>
          <a:p>
            <a:pPr>
              <a:buClr>
                <a:schemeClr val="bg2"/>
              </a:buClr>
              <a:buSzPct val="65000"/>
            </a:pPr>
            <a:r>
              <a:rPr lang="en-US" altLang="en-US" dirty="0" smtClean="0"/>
              <a:t>Proprioception – judging your body’s movements</a:t>
            </a:r>
          </a:p>
          <a:p>
            <a:pPr>
              <a:buClr>
                <a:schemeClr val="bg2"/>
              </a:buClr>
              <a:buSzPct val="65000"/>
            </a:pPr>
            <a:r>
              <a:rPr lang="en-US" altLang="en-US" dirty="0" smtClean="0"/>
              <a:t>Altered sensations of pressure, temperature, touch, taste and smell</a:t>
            </a:r>
          </a:p>
        </p:txBody>
      </p:sp>
      <p:pic>
        <p:nvPicPr>
          <p:cNvPr id="27652" name="Picture 4" descr="C:\Program Files\Microsoft Office\Clipart\standard\stddir2\ed00136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981200"/>
            <a:ext cx="36576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599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CA" altLang="en-US" dirty="0" smtClean="0"/>
              <a:t>Somatic marking</a:t>
            </a:r>
            <a:endParaRPr lang="en-US" altLang="en-US" dirty="0" smtClean="0"/>
          </a:p>
        </p:txBody>
      </p:sp>
      <p:sp>
        <p:nvSpPr>
          <p:cNvPr id="104451" name="Content Placeholder 2"/>
          <p:cNvSpPr>
            <a:spLocks noGrp="1"/>
          </p:cNvSpPr>
          <p:nvPr>
            <p:ph idx="1"/>
          </p:nvPr>
        </p:nvSpPr>
        <p:spPr/>
        <p:txBody>
          <a:bodyPr/>
          <a:lstStyle/>
          <a:p>
            <a:pPr eaLnBrk="1" hangingPunct="1"/>
            <a:r>
              <a:rPr lang="en-CA" altLang="en-US" dirty="0" smtClean="0"/>
              <a:t>Using emotion to inform behaviour by marking memories with the appropriate feelings</a:t>
            </a:r>
            <a:endParaRPr lang="en-US" altLang="en-US" dirty="0" smtClean="0"/>
          </a:p>
        </p:txBody>
      </p:sp>
      <p:pic>
        <p:nvPicPr>
          <p:cNvPr id="3075" name="Picture 3" descr="C:\Documents and Settings\henryr1\Local Settings\Temp\Temporary Internet Files\Content.IE5\E67YPEGI\MC9002345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810000"/>
            <a:ext cx="1818742" cy="181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10856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a:defRPr/>
            </a:pPr>
            <a:r>
              <a:rPr lang="en-US" sz="3600" dirty="0">
                <a:solidFill>
                  <a:schemeClr val="bg1"/>
                </a:solidFill>
              </a:rPr>
              <a:t>Problems related to Perception</a:t>
            </a:r>
          </a:p>
        </p:txBody>
      </p:sp>
      <p:sp>
        <p:nvSpPr>
          <p:cNvPr id="28675" name="Rectangle 3"/>
          <p:cNvSpPr>
            <a:spLocks noGrp="1" noChangeArrowheads="1"/>
          </p:cNvSpPr>
          <p:nvPr>
            <p:ph type="subTitle" idx="4294967295"/>
          </p:nvPr>
        </p:nvSpPr>
        <p:spPr>
          <a:xfrm>
            <a:off x="685800" y="2209800"/>
            <a:ext cx="4953000" cy="3429000"/>
          </a:xfrm>
        </p:spPr>
        <p:txBody>
          <a:bodyPr>
            <a:normAutofit lnSpcReduction="10000"/>
          </a:bodyPr>
          <a:lstStyle/>
          <a:p>
            <a:r>
              <a:rPr lang="en-US" altLang="en-US" sz="2800" dirty="0" smtClean="0"/>
              <a:t>Perception is the integration of sensory impressions into psychologically meaningful information.</a:t>
            </a:r>
          </a:p>
          <a:p>
            <a:endParaRPr lang="en-US" altLang="en-US" sz="2800" dirty="0" smtClean="0"/>
          </a:p>
          <a:p>
            <a:r>
              <a:rPr lang="en-US" altLang="en-US" sz="2800" dirty="0" smtClean="0"/>
              <a:t>It is how we understand and move through our daily world.</a:t>
            </a:r>
            <a:endParaRPr lang="en-US" altLang="en-US" dirty="0" smtClean="0"/>
          </a:p>
        </p:txBody>
      </p:sp>
      <p:pic>
        <p:nvPicPr>
          <p:cNvPr id="28676" name="Picture 5" descr="C:\Program Files\Microsoft Office\Clipart\standard\stddir2\bs01248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286000"/>
            <a:ext cx="26241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321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3"/>
          <p:cNvSpPr>
            <a:spLocks noGrp="1" noChangeArrowheads="1"/>
          </p:cNvSpPr>
          <p:nvPr>
            <p:ph idx="1"/>
          </p:nvPr>
        </p:nvSpPr>
        <p:spPr>
          <a:xfrm>
            <a:off x="609600" y="609600"/>
            <a:ext cx="7924800" cy="6248400"/>
          </a:xfrm>
        </p:spPr>
        <p:txBody>
          <a:bodyPr>
            <a:normAutofit/>
          </a:bodyPr>
          <a:lstStyle/>
          <a:p>
            <a:pPr algn="ctr">
              <a:buFontTx/>
              <a:buNone/>
              <a:defRPr/>
            </a:pPr>
            <a:r>
              <a:rPr lang="en-US" sz="4400" b="1" dirty="0" smtClean="0">
                <a:solidFill>
                  <a:schemeClr val="bg1"/>
                </a:solidFill>
              </a:rPr>
              <a:t>Perception Difficulties:</a:t>
            </a:r>
          </a:p>
          <a:p>
            <a:pPr algn="ctr">
              <a:buFontTx/>
              <a:buNone/>
              <a:defRPr/>
            </a:pPr>
            <a:endParaRPr lang="en-US" sz="2000" b="1" dirty="0" smtClean="0">
              <a:solidFill>
                <a:schemeClr val="bg1"/>
              </a:solidFill>
            </a:endParaRPr>
          </a:p>
          <a:p>
            <a:pPr algn="ctr">
              <a:buFontTx/>
              <a:buNone/>
              <a:defRPr/>
            </a:pPr>
            <a:endParaRPr lang="en-US" sz="2000" b="1" dirty="0" smtClean="0">
              <a:solidFill>
                <a:schemeClr val="bg1"/>
              </a:solidFill>
            </a:endParaRPr>
          </a:p>
          <a:p>
            <a:pPr algn="ctr">
              <a:buFontTx/>
              <a:buNone/>
              <a:defRPr/>
            </a:pPr>
            <a:endParaRPr lang="en-US" sz="2000" b="1" dirty="0">
              <a:solidFill>
                <a:schemeClr val="bg1"/>
              </a:solidFill>
            </a:endParaRPr>
          </a:p>
          <a:p>
            <a:pPr>
              <a:buFontTx/>
              <a:buNone/>
              <a:defRPr/>
            </a:pPr>
            <a:endParaRPr lang="en-US" sz="1100" b="1" dirty="0">
              <a:solidFill>
                <a:schemeClr val="accent6"/>
              </a:solidFill>
            </a:endParaRPr>
          </a:p>
          <a:p>
            <a:pPr marL="0" indent="0">
              <a:buClr>
                <a:schemeClr val="bg2"/>
              </a:buClr>
              <a:buNone/>
              <a:defRPr/>
            </a:pPr>
            <a:r>
              <a:rPr lang="en-US" sz="2400" dirty="0" smtClean="0"/>
              <a:t>People with perception difficulties may have difficulty:</a:t>
            </a:r>
          </a:p>
          <a:p>
            <a:pPr>
              <a:buClr>
                <a:schemeClr val="bg2"/>
              </a:buClr>
              <a:defRPr/>
            </a:pPr>
            <a:r>
              <a:rPr lang="en-US" dirty="0" smtClean="0"/>
              <a:t>Finding their way around</a:t>
            </a:r>
          </a:p>
          <a:p>
            <a:pPr>
              <a:buClr>
                <a:schemeClr val="bg2"/>
              </a:buClr>
              <a:defRPr/>
            </a:pPr>
            <a:r>
              <a:rPr lang="en-US" dirty="0" smtClean="0"/>
              <a:t>Finding </a:t>
            </a:r>
            <a:r>
              <a:rPr lang="en-US" sz="2400" dirty="0" smtClean="0"/>
              <a:t>objects in their room</a:t>
            </a:r>
          </a:p>
          <a:p>
            <a:pPr>
              <a:buClr>
                <a:schemeClr val="bg2"/>
              </a:buClr>
              <a:defRPr/>
            </a:pPr>
            <a:r>
              <a:rPr lang="en-US" dirty="0" smtClean="0"/>
              <a:t>Recognizing objects</a:t>
            </a:r>
          </a:p>
          <a:p>
            <a:pPr>
              <a:buClr>
                <a:schemeClr val="bg2"/>
              </a:buClr>
              <a:defRPr/>
            </a:pPr>
            <a:r>
              <a:rPr lang="en-US" sz="2400" dirty="0" smtClean="0"/>
              <a:t>Self-monitoring  and attending to all aspects of  a task </a:t>
            </a:r>
          </a:p>
          <a:p>
            <a:pPr>
              <a:buClr>
                <a:schemeClr val="bg2"/>
              </a:buClr>
              <a:defRPr/>
            </a:pPr>
            <a:r>
              <a:rPr lang="en-US" dirty="0" smtClean="0"/>
              <a:t>Recognizing facial expressions or body </a:t>
            </a:r>
            <a:r>
              <a:rPr lang="en-US" dirty="0" smtClean="0"/>
              <a:t>language</a:t>
            </a:r>
          </a:p>
          <a:p>
            <a:pPr>
              <a:buClr>
                <a:schemeClr val="bg2"/>
              </a:buClr>
              <a:defRPr/>
            </a:pPr>
            <a:endParaRPr lang="en-US" sz="2400" dirty="0" smtClean="0"/>
          </a:p>
          <a:p>
            <a:pPr marL="0" indent="0">
              <a:buClr>
                <a:schemeClr val="bg2"/>
              </a:buClr>
              <a:buNone/>
              <a:defRPr/>
            </a:pPr>
            <a:endParaRPr lang="en-US" sz="2400" dirty="0"/>
          </a:p>
        </p:txBody>
      </p:sp>
    </p:spTree>
    <p:extLst>
      <p:ext uri="{BB962C8B-B14F-4D97-AF65-F5344CB8AC3E}">
        <p14:creationId xmlns:p14="http://schemas.microsoft.com/office/powerpoint/2010/main" val="3966245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1026"/>
          <p:cNvSpPr>
            <a:spLocks noGrp="1" noChangeArrowheads="1"/>
          </p:cNvSpPr>
          <p:nvPr>
            <p:ph type="title"/>
          </p:nvPr>
        </p:nvSpPr>
        <p:spPr/>
        <p:txBody>
          <a:bodyPr/>
          <a:lstStyle/>
          <a:p>
            <a:pPr>
              <a:defRPr/>
            </a:pPr>
            <a:r>
              <a:rPr lang="en-US" dirty="0">
                <a:solidFill>
                  <a:schemeClr val="bg1"/>
                </a:solidFill>
              </a:rPr>
              <a:t>Communication</a:t>
            </a:r>
          </a:p>
        </p:txBody>
      </p:sp>
      <p:sp>
        <p:nvSpPr>
          <p:cNvPr id="44035" name="Rectangle 1027"/>
          <p:cNvSpPr>
            <a:spLocks noGrp="1" noChangeArrowheads="1"/>
          </p:cNvSpPr>
          <p:nvPr>
            <p:ph idx="1"/>
          </p:nvPr>
        </p:nvSpPr>
        <p:spPr/>
        <p:txBody>
          <a:bodyPr>
            <a:normAutofit fontScale="92500" lnSpcReduction="10000"/>
          </a:bodyPr>
          <a:lstStyle/>
          <a:p>
            <a:r>
              <a:rPr lang="en-US" altLang="en-US" sz="2800" dirty="0" smtClean="0">
                <a:solidFill>
                  <a:schemeClr val="tx2"/>
                </a:solidFill>
              </a:rPr>
              <a:t>Why is communication important with your clients?</a:t>
            </a:r>
          </a:p>
          <a:p>
            <a:endParaRPr lang="en-US" altLang="en-US" sz="2800" dirty="0" smtClean="0">
              <a:solidFill>
                <a:schemeClr val="tx2"/>
              </a:solidFill>
            </a:endParaRPr>
          </a:p>
          <a:p>
            <a:r>
              <a:rPr lang="en-US" altLang="en-US" sz="2800" dirty="0" smtClean="0">
                <a:solidFill>
                  <a:schemeClr val="tx2"/>
                </a:solidFill>
              </a:rPr>
              <a:t>What types of communication difficulties have you seen in others?</a:t>
            </a:r>
          </a:p>
          <a:p>
            <a:endParaRPr lang="en-US" altLang="en-US" sz="2800" dirty="0" smtClean="0">
              <a:solidFill>
                <a:schemeClr val="tx2"/>
              </a:solidFill>
            </a:endParaRPr>
          </a:p>
          <a:p>
            <a:r>
              <a:rPr lang="en-US" altLang="en-US" sz="2800" dirty="0" smtClean="0">
                <a:solidFill>
                  <a:schemeClr val="tx2"/>
                </a:solidFill>
              </a:rPr>
              <a:t>How have you dealt with communication problems in the past?</a:t>
            </a:r>
          </a:p>
          <a:p>
            <a:endParaRPr lang="en-US" altLang="en-US" sz="2800" dirty="0" smtClean="0">
              <a:solidFill>
                <a:schemeClr val="tx2"/>
              </a:solidFill>
              <a:latin typeface="Arial" charset="0"/>
            </a:endParaRPr>
          </a:p>
        </p:txBody>
      </p:sp>
    </p:spTree>
    <p:extLst>
      <p:ext uri="{BB962C8B-B14F-4D97-AF65-F5344CB8AC3E}">
        <p14:creationId xmlns:p14="http://schemas.microsoft.com/office/powerpoint/2010/main" val="2494281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28600" y="381000"/>
            <a:ext cx="7878762" cy="1143000"/>
          </a:xfrm>
        </p:spPr>
        <p:txBody>
          <a:bodyPr/>
          <a:lstStyle/>
          <a:p>
            <a:pPr>
              <a:defRPr/>
            </a:pPr>
            <a:r>
              <a:rPr lang="en-US" b="1" dirty="0">
                <a:solidFill>
                  <a:schemeClr val="bg1"/>
                </a:solidFill>
              </a:rPr>
              <a:t>Communication:</a:t>
            </a:r>
          </a:p>
        </p:txBody>
      </p:sp>
      <p:sp>
        <p:nvSpPr>
          <p:cNvPr id="68611" name="Text Box 3"/>
          <p:cNvSpPr txBox="1">
            <a:spLocks noChangeArrowheads="1"/>
          </p:cNvSpPr>
          <p:nvPr/>
        </p:nvSpPr>
        <p:spPr bwMode="auto">
          <a:xfrm>
            <a:off x="685800" y="1752600"/>
            <a:ext cx="800100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tx2">
                  <a:lumMod val="40000"/>
                  <a:lumOff val="60000"/>
                </a:schemeClr>
              </a:buClr>
              <a:buSzPct val="102000"/>
              <a:defRPr/>
            </a:pPr>
            <a:r>
              <a:rPr lang="en-US" sz="3600" b="1" dirty="0">
                <a:solidFill>
                  <a:schemeClr val="tx2"/>
                </a:solidFill>
              </a:rPr>
              <a:t>Aphasia  (8% of people)</a:t>
            </a:r>
          </a:p>
          <a:p>
            <a:pPr marL="457200" indent="-457200">
              <a:spcBef>
                <a:spcPts val="600"/>
              </a:spcBef>
              <a:buClr>
                <a:schemeClr val="tx2">
                  <a:lumMod val="40000"/>
                  <a:lumOff val="60000"/>
                </a:schemeClr>
              </a:buClr>
              <a:buSzPct val="102000"/>
              <a:buFont typeface="Candara" panose="020E0502030303020204" pitchFamily="34" charset="0"/>
              <a:buChar char="*"/>
              <a:defRPr/>
            </a:pPr>
            <a:r>
              <a:rPr lang="en-US" sz="3200" dirty="0">
                <a:solidFill>
                  <a:schemeClr val="tx2"/>
                </a:solidFill>
              </a:rPr>
              <a:t> Reduction in abilities of listening, speaking, reading and writing.</a:t>
            </a:r>
          </a:p>
          <a:p>
            <a:pPr marL="457200" indent="-457200">
              <a:spcBef>
                <a:spcPts val="600"/>
              </a:spcBef>
              <a:buClr>
                <a:schemeClr val="tx2">
                  <a:lumMod val="40000"/>
                  <a:lumOff val="60000"/>
                </a:schemeClr>
              </a:buClr>
              <a:buSzPct val="102000"/>
              <a:buFont typeface="Candara" panose="020E0502030303020204" pitchFamily="34" charset="0"/>
              <a:buChar char="*"/>
              <a:defRPr/>
            </a:pPr>
            <a:r>
              <a:rPr lang="en-US" sz="3200" dirty="0">
                <a:solidFill>
                  <a:schemeClr val="tx2"/>
                </a:solidFill>
              </a:rPr>
              <a:t>Often know what they want to say, but have trouble putting the right words together</a:t>
            </a:r>
          </a:p>
          <a:p>
            <a:pPr marL="457200" indent="-457200">
              <a:spcBef>
                <a:spcPts val="600"/>
              </a:spcBef>
              <a:buClr>
                <a:schemeClr val="tx2">
                  <a:lumMod val="40000"/>
                  <a:lumOff val="60000"/>
                </a:schemeClr>
              </a:buClr>
              <a:buSzPct val="102000"/>
              <a:buFont typeface="Candara" panose="020E0502030303020204" pitchFamily="34" charset="0"/>
              <a:buChar char="*"/>
              <a:defRPr/>
            </a:pPr>
            <a:r>
              <a:rPr lang="en-US" sz="3200" dirty="0">
                <a:solidFill>
                  <a:schemeClr val="tx2"/>
                </a:solidFill>
              </a:rPr>
              <a:t>Difficulties related to language content, form and use.</a:t>
            </a:r>
          </a:p>
          <a:p>
            <a:pPr marL="457200" indent="-457200">
              <a:spcBef>
                <a:spcPts val="600"/>
              </a:spcBef>
              <a:buClr>
                <a:schemeClr val="tx2">
                  <a:lumMod val="40000"/>
                  <a:lumOff val="60000"/>
                </a:schemeClr>
              </a:buClr>
              <a:buSzPct val="102000"/>
              <a:buFont typeface="Candara" panose="020E0502030303020204" pitchFamily="34" charset="0"/>
              <a:buChar char="*"/>
              <a:defRPr/>
            </a:pPr>
            <a:r>
              <a:rPr lang="en-US" sz="3200" dirty="0">
                <a:solidFill>
                  <a:schemeClr val="tx2"/>
                </a:solidFill>
              </a:rPr>
              <a:t>“Communicate better than they </a:t>
            </a:r>
            <a:r>
              <a:rPr lang="en-US" sz="3200" dirty="0" smtClean="0">
                <a:solidFill>
                  <a:schemeClr val="tx2"/>
                </a:solidFill>
              </a:rPr>
              <a:t>talk</a:t>
            </a:r>
            <a:r>
              <a:rPr lang="en-US" sz="3200" dirty="0">
                <a:solidFill>
                  <a:schemeClr val="tx2"/>
                </a:solidFill>
              </a:rPr>
              <a:t>”</a:t>
            </a:r>
          </a:p>
          <a:p>
            <a:pPr marL="342900" indent="-342900">
              <a:spcBef>
                <a:spcPct val="50000"/>
              </a:spcBef>
              <a:buClr>
                <a:schemeClr val="tx2">
                  <a:lumMod val="40000"/>
                  <a:lumOff val="60000"/>
                </a:schemeClr>
              </a:buClr>
              <a:buSzPct val="102000"/>
              <a:buFont typeface="Candara" panose="020E0502030303020204" pitchFamily="34" charset="0"/>
              <a:buChar char="*"/>
              <a:defRPr/>
            </a:pPr>
            <a:endParaRPr lang="en-US" sz="2000" dirty="0">
              <a:latin typeface="Arial" charset="0"/>
            </a:endParaRPr>
          </a:p>
        </p:txBody>
      </p:sp>
    </p:spTree>
    <p:extLst>
      <p:ext uri="{BB962C8B-B14F-4D97-AF65-F5344CB8AC3E}">
        <p14:creationId xmlns:p14="http://schemas.microsoft.com/office/powerpoint/2010/main" val="3341992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533400" y="1143000"/>
            <a:ext cx="8534400" cy="1252728"/>
          </a:xfrm>
        </p:spPr>
        <p:txBody>
          <a:bodyPr>
            <a:normAutofit/>
          </a:bodyPr>
          <a:lstStyle/>
          <a:p>
            <a:pPr algn="l">
              <a:defRPr/>
            </a:pPr>
            <a:r>
              <a:rPr lang="en-US" sz="3600" b="1" dirty="0">
                <a:solidFill>
                  <a:schemeClr val="tx2"/>
                </a:solidFill>
              </a:rPr>
              <a:t>Cognitive-Communicative Problems  </a:t>
            </a:r>
            <a:r>
              <a:rPr lang="en-US" sz="3600" b="1" dirty="0" smtClean="0">
                <a:solidFill>
                  <a:schemeClr val="tx2"/>
                </a:solidFill>
              </a:rPr>
              <a:t/>
            </a:r>
            <a:br>
              <a:rPr lang="en-US" sz="3600" b="1" dirty="0" smtClean="0">
                <a:solidFill>
                  <a:schemeClr val="tx2"/>
                </a:solidFill>
              </a:rPr>
            </a:br>
            <a:r>
              <a:rPr lang="en-US" sz="3600" b="1" dirty="0" smtClean="0">
                <a:solidFill>
                  <a:schemeClr val="tx2"/>
                </a:solidFill>
              </a:rPr>
              <a:t>(</a:t>
            </a:r>
            <a:r>
              <a:rPr lang="en-US" sz="3600" b="1" dirty="0">
                <a:solidFill>
                  <a:schemeClr val="tx2"/>
                </a:solidFill>
              </a:rPr>
              <a:t>90 + </a:t>
            </a:r>
            <a:r>
              <a:rPr lang="en-US" sz="3600" b="1" dirty="0" smtClean="0">
                <a:solidFill>
                  <a:schemeClr val="tx2"/>
                </a:solidFill>
              </a:rPr>
              <a:t>%)</a:t>
            </a:r>
            <a:endParaRPr lang="en-US" sz="3600" b="1" dirty="0">
              <a:solidFill>
                <a:schemeClr val="tx2"/>
              </a:solidFill>
              <a:latin typeface="Arial" charset="0"/>
            </a:endParaRPr>
          </a:p>
        </p:txBody>
      </p:sp>
      <p:sp>
        <p:nvSpPr>
          <p:cNvPr id="43011" name="Rectangle 3"/>
          <p:cNvSpPr>
            <a:spLocks noGrp="1" noChangeArrowheads="1"/>
          </p:cNvSpPr>
          <p:nvPr>
            <p:ph idx="1"/>
          </p:nvPr>
        </p:nvSpPr>
        <p:spPr>
          <a:xfrm>
            <a:off x="838200" y="2438400"/>
            <a:ext cx="7772400" cy="4114800"/>
          </a:xfrm>
        </p:spPr>
        <p:txBody>
          <a:bodyPr>
            <a:normAutofit/>
          </a:bodyPr>
          <a:lstStyle/>
          <a:p>
            <a:pPr>
              <a:lnSpc>
                <a:spcPct val="90000"/>
              </a:lnSpc>
              <a:spcBef>
                <a:spcPct val="50000"/>
              </a:spcBef>
              <a:buClr>
                <a:schemeClr val="bg2"/>
              </a:buClr>
            </a:pPr>
            <a:r>
              <a:rPr lang="en-US" altLang="en-US" sz="2800" dirty="0" smtClean="0"/>
              <a:t>Reduction in abilities related to use of language (verbal/non-verbal)</a:t>
            </a:r>
          </a:p>
          <a:p>
            <a:pPr>
              <a:lnSpc>
                <a:spcPct val="90000"/>
              </a:lnSpc>
              <a:spcBef>
                <a:spcPct val="50000"/>
              </a:spcBef>
              <a:buClr>
                <a:schemeClr val="bg2"/>
              </a:buClr>
            </a:pPr>
            <a:r>
              <a:rPr lang="en-US" altLang="en-US" sz="2800" dirty="0" smtClean="0"/>
              <a:t>Related to cognition; If you have difficulty organizing your thoughts, your speech will be disorganized as well.</a:t>
            </a:r>
          </a:p>
          <a:p>
            <a:pPr>
              <a:lnSpc>
                <a:spcPct val="90000"/>
              </a:lnSpc>
              <a:spcBef>
                <a:spcPct val="50000"/>
              </a:spcBef>
              <a:buClr>
                <a:schemeClr val="bg2"/>
              </a:buClr>
            </a:pPr>
            <a:r>
              <a:rPr lang="en-US" altLang="en-US" sz="2800" dirty="0" smtClean="0"/>
              <a:t>Typically diffuse/widespread damage.</a:t>
            </a:r>
          </a:p>
          <a:p>
            <a:pPr>
              <a:lnSpc>
                <a:spcPct val="90000"/>
              </a:lnSpc>
              <a:spcBef>
                <a:spcPct val="50000"/>
              </a:spcBef>
              <a:buClr>
                <a:schemeClr val="bg2"/>
              </a:buClr>
            </a:pPr>
            <a:r>
              <a:rPr lang="en-US" altLang="en-US" sz="2800" dirty="0" smtClean="0"/>
              <a:t>“Talk better than they communicate”</a:t>
            </a:r>
          </a:p>
        </p:txBody>
      </p:sp>
    </p:spTree>
    <p:extLst>
      <p:ext uri="{BB962C8B-B14F-4D97-AF65-F5344CB8AC3E}">
        <p14:creationId xmlns:p14="http://schemas.microsoft.com/office/powerpoint/2010/main" val="2259526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62000" y="12700"/>
            <a:ext cx="8504238" cy="1143000"/>
          </a:xfrm>
        </p:spPr>
        <p:txBody>
          <a:bodyPr/>
          <a:lstStyle/>
          <a:p>
            <a:pPr>
              <a:defRPr/>
            </a:pPr>
            <a:r>
              <a:rPr lang="en-US" sz="4000" dirty="0">
                <a:solidFill>
                  <a:schemeClr val="bg1"/>
                </a:solidFill>
              </a:rPr>
              <a:t>Problems related to Communication</a:t>
            </a:r>
          </a:p>
        </p:txBody>
      </p:sp>
      <p:sp>
        <p:nvSpPr>
          <p:cNvPr id="45059" name="Text Box 3"/>
          <p:cNvSpPr txBox="1">
            <a:spLocks noChangeArrowheads="1"/>
          </p:cNvSpPr>
          <p:nvPr/>
        </p:nvSpPr>
        <p:spPr bwMode="auto">
          <a:xfrm>
            <a:off x="1066800" y="1143000"/>
            <a:ext cx="6705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marL="342900" indent="-342900" eaLnBrk="1" hangingPunct="1">
              <a:spcBef>
                <a:spcPct val="50000"/>
              </a:spcBef>
              <a:buClr>
                <a:schemeClr val="bg2"/>
              </a:buClr>
              <a:buSzPct val="100000"/>
              <a:buFont typeface="Candara" panose="020E0502030303020204" pitchFamily="34" charset="0"/>
              <a:buChar char="*"/>
            </a:pPr>
            <a:r>
              <a:rPr lang="en-US" altLang="en-US" sz="2000" dirty="0" smtClean="0">
                <a:solidFill>
                  <a:schemeClr val="tx2"/>
                </a:solidFill>
                <a:latin typeface="+mn-lt"/>
              </a:rPr>
              <a:t>Beginning, maintaining, and ending a conversation</a:t>
            </a:r>
            <a:endParaRPr lang="en-US" altLang="en-US" sz="2000" dirty="0">
              <a:solidFill>
                <a:schemeClr val="tx2"/>
              </a:solidFill>
              <a:latin typeface="+mn-lt"/>
            </a:endParaRPr>
          </a:p>
          <a:p>
            <a:pPr marL="342900" indent="-342900" eaLnBrk="1" hangingPunct="1">
              <a:spcBef>
                <a:spcPct val="50000"/>
              </a:spcBef>
              <a:buClr>
                <a:schemeClr val="bg2"/>
              </a:buClr>
              <a:buSzPct val="100000"/>
              <a:buFont typeface="Candara" panose="020E0502030303020204" pitchFamily="34" charset="0"/>
              <a:buChar char="*"/>
            </a:pPr>
            <a:r>
              <a:rPr lang="en-US" altLang="en-US" sz="2000" dirty="0" smtClean="0">
                <a:solidFill>
                  <a:schemeClr val="tx2"/>
                </a:solidFill>
                <a:latin typeface="+mn-lt"/>
              </a:rPr>
              <a:t>Digress </a:t>
            </a:r>
            <a:r>
              <a:rPr lang="en-US" altLang="en-US" sz="2000" dirty="0">
                <a:solidFill>
                  <a:schemeClr val="tx2"/>
                </a:solidFill>
                <a:latin typeface="+mn-lt"/>
              </a:rPr>
              <a:t>off topic or lack continuous flow of thoughts</a:t>
            </a:r>
          </a:p>
          <a:p>
            <a:pPr marL="342900" indent="-342900" eaLnBrk="1" hangingPunct="1">
              <a:spcBef>
                <a:spcPct val="50000"/>
              </a:spcBef>
              <a:buClr>
                <a:schemeClr val="bg2"/>
              </a:buClr>
              <a:buSzPct val="100000"/>
              <a:buFont typeface="Candara" panose="020E0502030303020204" pitchFamily="34" charset="0"/>
              <a:buChar char="*"/>
            </a:pPr>
            <a:r>
              <a:rPr lang="en-US" altLang="en-US" sz="2000" dirty="0" smtClean="0">
                <a:solidFill>
                  <a:schemeClr val="tx2"/>
                </a:solidFill>
                <a:latin typeface="+mn-lt"/>
              </a:rPr>
              <a:t>Ideas </a:t>
            </a:r>
            <a:r>
              <a:rPr lang="en-US" altLang="en-US" sz="2000" dirty="0">
                <a:solidFill>
                  <a:schemeClr val="tx2"/>
                </a:solidFill>
                <a:latin typeface="+mn-lt"/>
              </a:rPr>
              <a:t>limited, unable to elaborate</a:t>
            </a:r>
          </a:p>
          <a:p>
            <a:pPr marL="342900" indent="-342900" eaLnBrk="1" hangingPunct="1">
              <a:spcBef>
                <a:spcPct val="50000"/>
              </a:spcBef>
              <a:buClr>
                <a:schemeClr val="bg2"/>
              </a:buClr>
              <a:buSzPct val="100000"/>
              <a:buFont typeface="Candara" panose="020E0502030303020204" pitchFamily="34" charset="0"/>
              <a:buChar char="*"/>
            </a:pPr>
            <a:r>
              <a:rPr lang="en-US" altLang="en-US" sz="2000" dirty="0" smtClean="0">
                <a:solidFill>
                  <a:schemeClr val="tx2"/>
                </a:solidFill>
                <a:latin typeface="+mn-lt"/>
              </a:rPr>
              <a:t>Not </a:t>
            </a:r>
            <a:r>
              <a:rPr lang="en-US" altLang="en-US" sz="2000" dirty="0">
                <a:solidFill>
                  <a:schemeClr val="tx2"/>
                </a:solidFill>
                <a:latin typeface="+mn-lt"/>
              </a:rPr>
              <a:t>following socially accepted rules</a:t>
            </a:r>
          </a:p>
          <a:p>
            <a:pPr marL="342900" indent="-342900" eaLnBrk="1" hangingPunct="1">
              <a:spcBef>
                <a:spcPct val="50000"/>
              </a:spcBef>
              <a:buClr>
                <a:schemeClr val="bg2"/>
              </a:buClr>
              <a:buSzPct val="100000"/>
              <a:buFont typeface="Candara" panose="020E0502030303020204" pitchFamily="34" charset="0"/>
              <a:buChar char="*"/>
            </a:pPr>
            <a:r>
              <a:rPr lang="en-US" altLang="en-US" sz="2000" dirty="0" smtClean="0">
                <a:solidFill>
                  <a:schemeClr val="tx2"/>
                </a:solidFill>
                <a:latin typeface="+mn-lt"/>
              </a:rPr>
              <a:t>Poor </a:t>
            </a:r>
            <a:r>
              <a:rPr lang="en-US" altLang="en-US" sz="2000" dirty="0">
                <a:solidFill>
                  <a:schemeClr val="tx2"/>
                </a:solidFill>
                <a:latin typeface="+mn-lt"/>
              </a:rPr>
              <a:t>turn taking skills</a:t>
            </a:r>
          </a:p>
          <a:p>
            <a:pPr marL="342900" indent="-342900" eaLnBrk="1" hangingPunct="1">
              <a:spcBef>
                <a:spcPct val="50000"/>
              </a:spcBef>
              <a:buClr>
                <a:schemeClr val="bg2"/>
              </a:buClr>
              <a:buSzPct val="100000"/>
              <a:buFont typeface="Candara" panose="020E0502030303020204" pitchFamily="34" charset="0"/>
              <a:buChar char="*"/>
            </a:pPr>
            <a:r>
              <a:rPr lang="en-US" altLang="en-US" sz="2000" dirty="0" smtClean="0">
                <a:solidFill>
                  <a:schemeClr val="tx2"/>
                </a:solidFill>
                <a:latin typeface="+mn-lt"/>
              </a:rPr>
              <a:t>Decreased </a:t>
            </a:r>
            <a:r>
              <a:rPr lang="en-US" altLang="en-US" sz="2000" dirty="0">
                <a:solidFill>
                  <a:schemeClr val="tx2"/>
                </a:solidFill>
                <a:latin typeface="+mn-lt"/>
              </a:rPr>
              <a:t>active listening skills</a:t>
            </a:r>
          </a:p>
          <a:p>
            <a:pPr marL="342900" indent="-342900" eaLnBrk="1" hangingPunct="1">
              <a:spcBef>
                <a:spcPct val="50000"/>
              </a:spcBef>
              <a:buClr>
                <a:schemeClr val="bg2"/>
              </a:buClr>
              <a:buSzPct val="100000"/>
              <a:buFont typeface="Candara" panose="020E0502030303020204" pitchFamily="34" charset="0"/>
              <a:buChar char="*"/>
            </a:pPr>
            <a:r>
              <a:rPr lang="en-US" altLang="en-US" sz="2000" dirty="0" smtClean="0">
                <a:solidFill>
                  <a:schemeClr val="tx2"/>
                </a:solidFill>
                <a:latin typeface="+mn-lt"/>
              </a:rPr>
              <a:t>Difficulty </a:t>
            </a:r>
            <a:r>
              <a:rPr lang="en-US" altLang="en-US" sz="2000" dirty="0">
                <a:solidFill>
                  <a:schemeClr val="tx2"/>
                </a:solidFill>
                <a:latin typeface="+mn-lt"/>
              </a:rPr>
              <a:t>finding right </a:t>
            </a:r>
            <a:r>
              <a:rPr lang="en-US" altLang="en-US" sz="2000" dirty="0" smtClean="0">
                <a:solidFill>
                  <a:schemeClr val="tx2"/>
                </a:solidFill>
                <a:latin typeface="+mn-lt"/>
              </a:rPr>
              <a:t>words</a:t>
            </a:r>
          </a:p>
          <a:p>
            <a:pPr marL="342900" indent="-342900" eaLnBrk="1" hangingPunct="1">
              <a:spcBef>
                <a:spcPct val="50000"/>
              </a:spcBef>
              <a:buClr>
                <a:schemeClr val="bg2"/>
              </a:buClr>
              <a:buSzPct val="100000"/>
              <a:buFont typeface="Candara" panose="020E0502030303020204" pitchFamily="34" charset="0"/>
              <a:buChar char="*"/>
            </a:pPr>
            <a:r>
              <a:rPr lang="en-US" altLang="en-US" sz="2000" dirty="0" smtClean="0">
                <a:solidFill>
                  <a:schemeClr val="tx2"/>
                </a:solidFill>
                <a:latin typeface="+mn-lt"/>
              </a:rPr>
              <a:t>Rigid thinking; inability to accept alternative ideas</a:t>
            </a:r>
            <a:endParaRPr lang="en-US" altLang="en-US" sz="2000" dirty="0">
              <a:solidFill>
                <a:schemeClr val="tx2"/>
              </a:solidFill>
              <a:latin typeface="+mn-lt"/>
            </a:endParaRPr>
          </a:p>
          <a:p>
            <a:pPr marL="342900" indent="-342900" eaLnBrk="1" hangingPunct="1">
              <a:spcBef>
                <a:spcPct val="50000"/>
              </a:spcBef>
              <a:buClr>
                <a:schemeClr val="bg2"/>
              </a:buClr>
              <a:buSzPct val="100000"/>
              <a:buFont typeface="Candara" panose="020E0502030303020204" pitchFamily="34" charset="0"/>
              <a:buChar char="*"/>
            </a:pPr>
            <a:r>
              <a:rPr lang="en-US" altLang="en-US" sz="2000" dirty="0" smtClean="0">
                <a:solidFill>
                  <a:schemeClr val="tx2"/>
                </a:solidFill>
                <a:latin typeface="+mn-lt"/>
              </a:rPr>
              <a:t>Difficulty recognizing and using </a:t>
            </a:r>
            <a:r>
              <a:rPr lang="en-US" altLang="en-US" sz="2000" dirty="0">
                <a:solidFill>
                  <a:schemeClr val="tx2"/>
                </a:solidFill>
                <a:latin typeface="+mn-lt"/>
              </a:rPr>
              <a:t>body language</a:t>
            </a:r>
          </a:p>
          <a:p>
            <a:pPr marL="342900" indent="-342900" eaLnBrk="1" hangingPunct="1">
              <a:spcBef>
                <a:spcPct val="50000"/>
              </a:spcBef>
              <a:buClr>
                <a:schemeClr val="bg2"/>
              </a:buClr>
              <a:buSzPct val="100000"/>
              <a:buFont typeface="Candara" panose="020E0502030303020204" pitchFamily="34" charset="0"/>
              <a:buChar char="*"/>
            </a:pPr>
            <a:r>
              <a:rPr lang="en-US" altLang="en-US" sz="2000" dirty="0" smtClean="0">
                <a:solidFill>
                  <a:schemeClr val="tx2"/>
                </a:solidFill>
                <a:latin typeface="+mn-lt"/>
              </a:rPr>
              <a:t>Lack </a:t>
            </a:r>
            <a:r>
              <a:rPr lang="en-US" altLang="en-US" sz="2000" dirty="0">
                <a:solidFill>
                  <a:schemeClr val="tx2"/>
                </a:solidFill>
                <a:latin typeface="+mn-lt"/>
              </a:rPr>
              <a:t>or inappropriate facial </a:t>
            </a:r>
            <a:r>
              <a:rPr lang="en-US" altLang="en-US" sz="2000" dirty="0" smtClean="0">
                <a:solidFill>
                  <a:schemeClr val="tx2"/>
                </a:solidFill>
                <a:latin typeface="+mn-lt"/>
              </a:rPr>
              <a:t>expression or tone of voice</a:t>
            </a:r>
          </a:p>
          <a:p>
            <a:pPr marL="342900" indent="-342900" eaLnBrk="1" hangingPunct="1">
              <a:spcBef>
                <a:spcPct val="50000"/>
              </a:spcBef>
              <a:buClr>
                <a:schemeClr val="bg2"/>
              </a:buClr>
              <a:buSzPct val="100000"/>
              <a:buFont typeface="Candara" panose="020E0502030303020204" pitchFamily="34" charset="0"/>
              <a:buChar char="*"/>
            </a:pPr>
            <a:r>
              <a:rPr lang="en-US" altLang="en-US" sz="2000" dirty="0" smtClean="0">
                <a:solidFill>
                  <a:schemeClr val="tx2"/>
                </a:solidFill>
                <a:latin typeface="+mn-lt"/>
              </a:rPr>
              <a:t>Increased likelihood of misunderstandings</a:t>
            </a:r>
            <a:endParaRPr lang="en-US" altLang="en-US" sz="2000" dirty="0">
              <a:solidFill>
                <a:schemeClr val="tx2"/>
              </a:solidFill>
              <a:latin typeface="+mn-lt"/>
            </a:endParaRPr>
          </a:p>
        </p:txBody>
      </p:sp>
    </p:spTree>
    <p:extLst>
      <p:ext uri="{BB962C8B-B14F-4D97-AF65-F5344CB8AC3E}">
        <p14:creationId xmlns:p14="http://schemas.microsoft.com/office/powerpoint/2010/main" val="2366802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en-US" dirty="0" smtClean="0">
                <a:solidFill>
                  <a:schemeClr val="bg1"/>
                </a:solidFill>
              </a:rPr>
              <a:t>Brain Facts</a:t>
            </a:r>
            <a:endParaRPr lang="en-US" dirty="0">
              <a:solidFill>
                <a:schemeClr val="bg1"/>
              </a:solidFill>
            </a:endParaRPr>
          </a:p>
        </p:txBody>
      </p:sp>
      <p:sp>
        <p:nvSpPr>
          <p:cNvPr id="43011" name="Rectangle 3"/>
          <p:cNvSpPr>
            <a:spLocks noGrp="1" noChangeArrowheads="1"/>
          </p:cNvSpPr>
          <p:nvPr>
            <p:ph idx="1"/>
          </p:nvPr>
        </p:nvSpPr>
        <p:spPr>
          <a:xfrm>
            <a:off x="381000" y="1905000"/>
            <a:ext cx="5257800" cy="4800600"/>
          </a:xfrm>
        </p:spPr>
        <p:txBody>
          <a:bodyPr>
            <a:normAutofit/>
          </a:bodyPr>
          <a:lstStyle/>
          <a:p>
            <a:r>
              <a:rPr lang="en-US" sz="2800" dirty="0" smtClean="0"/>
              <a:t>Contains 200 billion neurons (Nerve cells) </a:t>
            </a:r>
          </a:p>
          <a:p>
            <a:r>
              <a:rPr lang="en-US" sz="2800" dirty="0" smtClean="0"/>
              <a:t>Weighs approximately 3 pounds</a:t>
            </a:r>
          </a:p>
          <a:p>
            <a:r>
              <a:rPr lang="en-US" sz="2800" dirty="0" smtClean="0"/>
              <a:t>Each neuron connects (on average) to 50 other neurons</a:t>
            </a:r>
          </a:p>
          <a:p>
            <a:r>
              <a:rPr lang="en-US" sz="2800" dirty="0" smtClean="0"/>
              <a:t>Two distinct components: White Matter and Grey Matter</a:t>
            </a:r>
          </a:p>
          <a:p>
            <a:r>
              <a:rPr lang="en-US" sz="2800" dirty="0" smtClean="0"/>
              <a:t>Components include Cortex, Corpus Callosum, Cerebellum, Brain Stem</a:t>
            </a:r>
          </a:p>
          <a:p>
            <a:endParaRPr lang="en-US" sz="2800" dirty="0" smtClean="0">
              <a:latin typeface="Arial" pitchFamily="34" charset="0"/>
            </a:endParaRPr>
          </a:p>
        </p:txBody>
      </p:sp>
      <p:pic>
        <p:nvPicPr>
          <p:cNvPr id="4" name="Picture 2" descr="C:\Documents and Settings\henryr1\Local Settings\Temporary Internet Files\Content.IE5\W5D4C5E5\MP9004387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057400"/>
            <a:ext cx="32004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098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a:bodyPr>
          <a:lstStyle/>
          <a:p>
            <a:pPr>
              <a:defRPr/>
            </a:pPr>
            <a:r>
              <a:rPr lang="en-US" sz="3600" dirty="0">
                <a:solidFill>
                  <a:schemeClr val="bg1"/>
                </a:solidFill>
              </a:rPr>
              <a:t>Communication Strategies for Others</a:t>
            </a:r>
          </a:p>
        </p:txBody>
      </p:sp>
      <p:sp>
        <p:nvSpPr>
          <p:cNvPr id="47107" name="Text Box 3"/>
          <p:cNvSpPr txBox="1">
            <a:spLocks noChangeArrowheads="1"/>
          </p:cNvSpPr>
          <p:nvPr/>
        </p:nvSpPr>
        <p:spPr bwMode="auto">
          <a:xfrm>
            <a:off x="685800" y="1600200"/>
            <a:ext cx="8305800"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ts val="600"/>
              </a:spcBef>
              <a:buClr>
                <a:schemeClr val="bg2"/>
              </a:buClr>
              <a:buSzPct val="100000"/>
              <a:buFont typeface="Candara" panose="020E0502030303020204" pitchFamily="34" charset="0"/>
              <a:buChar char="*"/>
            </a:pPr>
            <a:r>
              <a:rPr lang="en-US" altLang="en-US" dirty="0" smtClean="0">
                <a:solidFill>
                  <a:schemeClr val="tx2"/>
                </a:solidFill>
                <a:latin typeface="+mn-lt"/>
              </a:rPr>
              <a:t>Tailor your approach to the individual</a:t>
            </a:r>
          </a:p>
          <a:p>
            <a:pPr eaLnBrk="1" hangingPunct="1">
              <a:spcBef>
                <a:spcPts val="600"/>
              </a:spcBef>
              <a:buClr>
                <a:schemeClr val="bg2"/>
              </a:buClr>
              <a:buSzPct val="100000"/>
              <a:buFont typeface="Candara" panose="020E0502030303020204" pitchFamily="34" charset="0"/>
              <a:buChar char="*"/>
            </a:pPr>
            <a:r>
              <a:rPr lang="en-US" altLang="en-US" dirty="0" smtClean="0">
                <a:solidFill>
                  <a:schemeClr val="tx2"/>
                </a:solidFill>
                <a:latin typeface="+mn-lt"/>
              </a:rPr>
              <a:t>Speak </a:t>
            </a:r>
            <a:r>
              <a:rPr lang="en-US" altLang="en-US" dirty="0">
                <a:solidFill>
                  <a:schemeClr val="tx2"/>
                </a:solidFill>
                <a:latin typeface="+mn-lt"/>
              </a:rPr>
              <a:t>clearly, slowly and in short phrases</a:t>
            </a:r>
          </a:p>
          <a:p>
            <a:pPr eaLnBrk="1" hangingPunct="1">
              <a:spcBef>
                <a:spcPts val="600"/>
              </a:spcBef>
              <a:buClr>
                <a:schemeClr val="bg2"/>
              </a:buClr>
              <a:buSzPct val="100000"/>
              <a:buFont typeface="Candara" panose="020E0502030303020204" pitchFamily="34" charset="0"/>
              <a:buChar char="*"/>
            </a:pPr>
            <a:r>
              <a:rPr lang="en-US" altLang="en-US" dirty="0">
                <a:solidFill>
                  <a:schemeClr val="tx2"/>
                </a:solidFill>
                <a:latin typeface="+mn-lt"/>
              </a:rPr>
              <a:t>Take your time to listen.  Patience is key.</a:t>
            </a:r>
          </a:p>
          <a:p>
            <a:pPr eaLnBrk="1" hangingPunct="1">
              <a:spcBef>
                <a:spcPts val="600"/>
              </a:spcBef>
              <a:buClr>
                <a:schemeClr val="bg2"/>
              </a:buClr>
              <a:buSzPct val="100000"/>
              <a:buFont typeface="Candara" panose="020E0502030303020204" pitchFamily="34" charset="0"/>
              <a:buChar char="*"/>
            </a:pPr>
            <a:r>
              <a:rPr lang="en-US" altLang="en-US" dirty="0" smtClean="0">
                <a:solidFill>
                  <a:schemeClr val="tx2"/>
                </a:solidFill>
                <a:latin typeface="+mn-lt"/>
              </a:rPr>
              <a:t>If you’re having difficulty understanding, provide feedback </a:t>
            </a:r>
            <a:r>
              <a:rPr lang="en-US" altLang="en-US" dirty="0">
                <a:solidFill>
                  <a:schemeClr val="tx2"/>
                </a:solidFill>
                <a:latin typeface="+mn-lt"/>
              </a:rPr>
              <a:t>regarding </a:t>
            </a:r>
            <a:r>
              <a:rPr lang="en-US" altLang="en-US" dirty="0" smtClean="0">
                <a:solidFill>
                  <a:schemeClr val="tx2"/>
                </a:solidFill>
                <a:latin typeface="+mn-lt"/>
              </a:rPr>
              <a:t>difficulties with specific </a:t>
            </a:r>
            <a:r>
              <a:rPr lang="en-US" altLang="en-US" dirty="0">
                <a:solidFill>
                  <a:schemeClr val="tx2"/>
                </a:solidFill>
                <a:latin typeface="+mn-lt"/>
              </a:rPr>
              <a:t>examples.                 </a:t>
            </a:r>
          </a:p>
          <a:p>
            <a:pPr eaLnBrk="1" hangingPunct="1">
              <a:spcBef>
                <a:spcPts val="600"/>
              </a:spcBef>
              <a:buClr>
                <a:schemeClr val="bg2"/>
              </a:buClr>
              <a:buSzPct val="100000"/>
              <a:buFont typeface="Candara" panose="020E0502030303020204" pitchFamily="34" charset="0"/>
              <a:buChar char="*"/>
            </a:pPr>
            <a:r>
              <a:rPr lang="en-US" altLang="en-US" dirty="0" smtClean="0">
                <a:solidFill>
                  <a:schemeClr val="tx2"/>
                </a:solidFill>
                <a:latin typeface="+mn-lt"/>
              </a:rPr>
              <a:t>Reduce </a:t>
            </a:r>
            <a:r>
              <a:rPr lang="en-US" altLang="en-US" dirty="0">
                <a:solidFill>
                  <a:schemeClr val="tx2"/>
                </a:solidFill>
                <a:latin typeface="+mn-lt"/>
              </a:rPr>
              <a:t>background noises ( i.e. TV, radio)</a:t>
            </a:r>
          </a:p>
          <a:p>
            <a:pPr eaLnBrk="1" hangingPunct="1">
              <a:spcBef>
                <a:spcPts val="600"/>
              </a:spcBef>
              <a:buClr>
                <a:schemeClr val="bg2"/>
              </a:buClr>
              <a:buSzPct val="100000"/>
              <a:buFont typeface="Candara" panose="020E0502030303020204" pitchFamily="34" charset="0"/>
              <a:buChar char="*"/>
            </a:pPr>
            <a:r>
              <a:rPr lang="en-US" altLang="en-US" dirty="0" smtClean="0">
                <a:solidFill>
                  <a:schemeClr val="tx2"/>
                </a:solidFill>
                <a:latin typeface="+mn-lt"/>
              </a:rPr>
              <a:t>Ask questions to clarify</a:t>
            </a:r>
          </a:p>
          <a:p>
            <a:pPr eaLnBrk="1" hangingPunct="1">
              <a:spcBef>
                <a:spcPts val="600"/>
              </a:spcBef>
              <a:buClr>
                <a:schemeClr val="bg2"/>
              </a:buClr>
              <a:buSzPct val="100000"/>
              <a:buFont typeface="Candara" panose="020E0502030303020204" pitchFamily="34" charset="0"/>
              <a:buChar char="*"/>
            </a:pPr>
            <a:r>
              <a:rPr lang="en-US" altLang="en-US" dirty="0" smtClean="0">
                <a:solidFill>
                  <a:schemeClr val="tx2"/>
                </a:solidFill>
                <a:latin typeface="+mn-lt"/>
              </a:rPr>
              <a:t> Restate </a:t>
            </a:r>
            <a:r>
              <a:rPr lang="en-US" altLang="en-US" dirty="0">
                <a:solidFill>
                  <a:schemeClr val="tx2"/>
                </a:solidFill>
                <a:latin typeface="+mn-lt"/>
              </a:rPr>
              <a:t>previous points to help stay on topic</a:t>
            </a:r>
            <a:r>
              <a:rPr lang="en-US" altLang="en-US" dirty="0" smtClean="0">
                <a:solidFill>
                  <a:schemeClr val="tx2"/>
                </a:solidFill>
                <a:latin typeface="+mn-lt"/>
              </a:rPr>
              <a:t>.</a:t>
            </a:r>
          </a:p>
          <a:p>
            <a:pPr eaLnBrk="1" hangingPunct="1">
              <a:spcBef>
                <a:spcPts val="600"/>
              </a:spcBef>
              <a:buClr>
                <a:schemeClr val="bg2"/>
              </a:buClr>
              <a:buSzPct val="100000"/>
              <a:buFont typeface="Candara" panose="020E0502030303020204" pitchFamily="34" charset="0"/>
              <a:buChar char="*"/>
            </a:pPr>
            <a:r>
              <a:rPr lang="en-US" altLang="en-US" dirty="0" smtClean="0">
                <a:solidFill>
                  <a:schemeClr val="tx2"/>
                </a:solidFill>
                <a:latin typeface="+mn-lt"/>
              </a:rPr>
              <a:t>When presenting novel information, offer to let people “think about it” for a while – they may need time to incorporate this idea</a:t>
            </a:r>
          </a:p>
          <a:p>
            <a:pPr eaLnBrk="1" hangingPunct="1">
              <a:spcBef>
                <a:spcPts val="600"/>
              </a:spcBef>
              <a:buClr>
                <a:schemeClr val="bg2"/>
              </a:buClr>
              <a:buSzPct val="100000"/>
              <a:buFont typeface="Candara" panose="020E0502030303020204" pitchFamily="34" charset="0"/>
              <a:buChar char="*"/>
            </a:pPr>
            <a:r>
              <a:rPr lang="en-US" altLang="en-US" dirty="0" smtClean="0">
                <a:solidFill>
                  <a:schemeClr val="tx2"/>
                </a:solidFill>
                <a:latin typeface="+mn-lt"/>
              </a:rPr>
              <a:t>Be prepared to repeat yourself a few times!</a:t>
            </a:r>
            <a:endParaRPr lang="en-US" altLang="en-US" dirty="0">
              <a:solidFill>
                <a:schemeClr val="tx2"/>
              </a:solidFill>
              <a:latin typeface="+mn-lt"/>
            </a:endParaRPr>
          </a:p>
        </p:txBody>
      </p:sp>
    </p:spTree>
    <p:extLst>
      <p:ext uri="{BB962C8B-B14F-4D97-AF65-F5344CB8AC3E}">
        <p14:creationId xmlns:p14="http://schemas.microsoft.com/office/powerpoint/2010/main" val="166278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Dealing with Emotions </a:t>
            </a:r>
            <a:endParaRPr lang="en-US" dirty="0"/>
          </a:p>
        </p:txBody>
      </p:sp>
    </p:spTree>
    <p:extLst>
      <p:ext uri="{BB962C8B-B14F-4D97-AF65-F5344CB8AC3E}">
        <p14:creationId xmlns:p14="http://schemas.microsoft.com/office/powerpoint/2010/main" val="4252000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4624316" cy="4800600"/>
          </a:xfrm>
        </p:spPr>
        <p:txBody>
          <a:bodyPr>
            <a:normAutofit lnSpcReduction="10000"/>
          </a:bodyPr>
          <a:lstStyle/>
          <a:p>
            <a:r>
              <a:rPr lang="en-US" dirty="0" smtClean="0"/>
              <a:t>Having a brain injury can increase your risk for certain mental health conditions</a:t>
            </a:r>
          </a:p>
          <a:p>
            <a:r>
              <a:rPr lang="en-US" dirty="0" smtClean="0"/>
              <a:t>Can be caused by changes to thought processes and ability to control emotions, loss of abilities and freedoms, changes in relationships, difficulty coping</a:t>
            </a:r>
          </a:p>
          <a:p>
            <a:r>
              <a:rPr lang="en-US" dirty="0" smtClean="0"/>
              <a:t>Improvements can occur in many ways: by learning new strategies, finding enjoyable activities, medications, or counselling</a:t>
            </a:r>
          </a:p>
          <a:p>
            <a:endParaRPr lang="en-US" dirty="0" smtClean="0"/>
          </a:p>
          <a:p>
            <a:endParaRPr lang="en-US" dirty="0"/>
          </a:p>
        </p:txBody>
      </p:sp>
      <p:sp>
        <p:nvSpPr>
          <p:cNvPr id="3" name="Title 2"/>
          <p:cNvSpPr>
            <a:spLocks noGrp="1"/>
          </p:cNvSpPr>
          <p:nvPr>
            <p:ph type="title"/>
          </p:nvPr>
        </p:nvSpPr>
        <p:spPr/>
        <p:txBody>
          <a:bodyPr/>
          <a:lstStyle/>
          <a:p>
            <a:r>
              <a:rPr lang="en-US" dirty="0" smtClean="0"/>
              <a:t>Emotions and Mental Health</a:t>
            </a:r>
            <a:endParaRPr lang="en-US" dirty="0"/>
          </a:p>
        </p:txBody>
      </p:sp>
      <p:pic>
        <p:nvPicPr>
          <p:cNvPr id="2054" name="Picture 6" descr="http://upload.wikimedia.org/wikipedia/commons/f/f5/Cologne_spiral_stairca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7716" y="2362200"/>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3381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r>
              <a:rPr lang="en-US" altLang="en-US" dirty="0" smtClean="0"/>
              <a:t>Living in the Moment Video Clip</a:t>
            </a:r>
          </a:p>
        </p:txBody>
      </p:sp>
      <p:sp>
        <p:nvSpPr>
          <p:cNvPr id="104451" name="Content Placeholder 2"/>
          <p:cNvSpPr>
            <a:spLocks noGrp="1"/>
          </p:cNvSpPr>
          <p:nvPr>
            <p:ph idx="1"/>
          </p:nvPr>
        </p:nvSpPr>
        <p:spPr/>
        <p:txBody>
          <a:bodyPr/>
          <a:lstStyle/>
          <a:p>
            <a:pPr marL="0" indent="0" eaLnBrk="1" hangingPunct="1">
              <a:buNone/>
            </a:pPr>
            <a:r>
              <a:rPr lang="en-CA" altLang="en-US" dirty="0" smtClean="0"/>
              <a:t>What service providers need to know…from a brain injury survivor</a:t>
            </a:r>
            <a:endParaRPr lang="en-US" altLang="en-US" dirty="0" smtClean="0"/>
          </a:p>
        </p:txBody>
      </p:sp>
      <p:pic>
        <p:nvPicPr>
          <p:cNvPr id="3074" name="Picture 2" descr="C:\Documents and Settings\henryr1\Local Settings\Temporary Internet Files\Content.IE5\PL5IZDJ2\MC90033983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505200"/>
            <a:ext cx="1834257" cy="2226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64497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09600" y="275492"/>
            <a:ext cx="7772400" cy="1143000"/>
          </a:xfrm>
        </p:spPr>
        <p:txBody>
          <a:bodyPr>
            <a:normAutofit fontScale="90000"/>
          </a:bodyPr>
          <a:lstStyle/>
          <a:p>
            <a:pPr>
              <a:defRPr/>
            </a:pPr>
            <a:r>
              <a:rPr lang="en-US" sz="4000" dirty="0">
                <a:solidFill>
                  <a:schemeClr val="bg1"/>
                </a:solidFill>
              </a:rPr>
              <a:t>Behavioural and Emotional </a:t>
            </a:r>
            <a:r>
              <a:rPr lang="en-US" sz="4000" dirty="0" smtClean="0">
                <a:solidFill>
                  <a:schemeClr val="bg1"/>
                </a:solidFill>
              </a:rPr>
              <a:t>Concerns</a:t>
            </a:r>
            <a:endParaRPr lang="en-US" sz="4000" dirty="0">
              <a:solidFill>
                <a:schemeClr val="bg1"/>
              </a:solidFill>
            </a:endParaRPr>
          </a:p>
        </p:txBody>
      </p:sp>
      <p:sp>
        <p:nvSpPr>
          <p:cNvPr id="49155" name="Text Box 3"/>
          <p:cNvSpPr txBox="1">
            <a:spLocks noChangeArrowheads="1"/>
          </p:cNvSpPr>
          <p:nvPr/>
        </p:nvSpPr>
        <p:spPr bwMode="auto">
          <a:xfrm>
            <a:off x="228601" y="1748909"/>
            <a:ext cx="8746272"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400">
                <a:solidFill>
                  <a:schemeClr val="tx1"/>
                </a:solidFill>
                <a:latin typeface="Times New Roman" charset="0"/>
              </a:defRPr>
            </a:lvl1pPr>
            <a:lvl2pPr marL="800100" indent="-34290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lvl="1" eaLnBrk="1" hangingPunct="1">
              <a:spcBef>
                <a:spcPts val="600"/>
              </a:spcBef>
              <a:buClr>
                <a:schemeClr val="bg2"/>
              </a:buClr>
              <a:buSzPct val="100000"/>
              <a:buFont typeface="Wingdings" pitchFamily="2" charset="2"/>
              <a:buChar char="§"/>
            </a:pPr>
            <a:r>
              <a:rPr lang="en-US" altLang="en-US" sz="2200" dirty="0">
                <a:solidFill>
                  <a:schemeClr val="tx2"/>
                </a:solidFill>
                <a:latin typeface="+mn-lt"/>
              </a:rPr>
              <a:t>Disinhibition:  Not being able to stop thoughts or behaviour that may be inappropriate.</a:t>
            </a:r>
          </a:p>
          <a:p>
            <a:pPr lvl="1" eaLnBrk="1" hangingPunct="1">
              <a:spcBef>
                <a:spcPts val="600"/>
              </a:spcBef>
              <a:buClr>
                <a:schemeClr val="bg2"/>
              </a:buClr>
              <a:buSzPct val="100000"/>
              <a:buFont typeface="Wingdings" pitchFamily="2" charset="2"/>
              <a:buChar char="§"/>
            </a:pPr>
            <a:r>
              <a:rPr lang="en-US" altLang="en-US" sz="2200" dirty="0" smtClean="0">
                <a:solidFill>
                  <a:schemeClr val="tx2"/>
                </a:solidFill>
                <a:latin typeface="+mn-lt"/>
              </a:rPr>
              <a:t>Fluctuations in mood</a:t>
            </a:r>
            <a:endParaRPr lang="en-US" altLang="en-US" sz="2200" dirty="0">
              <a:solidFill>
                <a:schemeClr val="tx2"/>
              </a:solidFill>
              <a:latin typeface="+mn-lt"/>
            </a:endParaRPr>
          </a:p>
          <a:p>
            <a:pPr lvl="1" eaLnBrk="1" hangingPunct="1">
              <a:spcBef>
                <a:spcPts val="600"/>
              </a:spcBef>
              <a:buClr>
                <a:schemeClr val="bg2"/>
              </a:buClr>
              <a:buSzPct val="100000"/>
              <a:buFont typeface="Wingdings" pitchFamily="2" charset="2"/>
              <a:buChar char="§"/>
            </a:pPr>
            <a:r>
              <a:rPr lang="en-US" altLang="en-US" sz="2200" dirty="0" smtClean="0">
                <a:solidFill>
                  <a:schemeClr val="tx2"/>
                </a:solidFill>
                <a:latin typeface="+mn-lt"/>
              </a:rPr>
              <a:t>Denial, lack of awareness, and unrealistic expectations</a:t>
            </a:r>
            <a:endParaRPr lang="en-US" altLang="en-US" sz="2200" dirty="0">
              <a:solidFill>
                <a:schemeClr val="tx2"/>
              </a:solidFill>
              <a:latin typeface="+mn-lt"/>
            </a:endParaRPr>
          </a:p>
          <a:p>
            <a:pPr lvl="1" eaLnBrk="1" hangingPunct="1">
              <a:spcBef>
                <a:spcPts val="600"/>
              </a:spcBef>
              <a:buClr>
                <a:schemeClr val="bg2"/>
              </a:buClr>
              <a:buSzPct val="100000"/>
              <a:buFont typeface="Wingdings" pitchFamily="2" charset="2"/>
              <a:buChar char="§"/>
            </a:pPr>
            <a:r>
              <a:rPr lang="en-US" altLang="en-US" sz="2200" dirty="0" smtClean="0">
                <a:solidFill>
                  <a:schemeClr val="tx2"/>
                </a:solidFill>
                <a:latin typeface="+mn-lt"/>
              </a:rPr>
              <a:t>Egocentrism: Unable to see things from other’s perspective</a:t>
            </a:r>
          </a:p>
          <a:p>
            <a:pPr lvl="1" eaLnBrk="1" hangingPunct="1">
              <a:spcBef>
                <a:spcPts val="600"/>
              </a:spcBef>
              <a:buClr>
                <a:schemeClr val="bg2"/>
              </a:buClr>
              <a:buSzPct val="100000"/>
              <a:buFont typeface="Wingdings" pitchFamily="2" charset="2"/>
              <a:buChar char="§"/>
            </a:pPr>
            <a:r>
              <a:rPr lang="en-US" altLang="en-US" sz="2200" dirty="0">
                <a:solidFill>
                  <a:schemeClr val="tx2"/>
                </a:solidFill>
                <a:latin typeface="+mn-lt"/>
              </a:rPr>
              <a:t>Rigid thinking; inability to accept alternative </a:t>
            </a:r>
            <a:r>
              <a:rPr lang="en-US" altLang="en-US" sz="2200" dirty="0" smtClean="0">
                <a:solidFill>
                  <a:schemeClr val="tx2"/>
                </a:solidFill>
                <a:latin typeface="+mn-lt"/>
              </a:rPr>
              <a:t>ideas</a:t>
            </a:r>
          </a:p>
          <a:p>
            <a:pPr lvl="1" eaLnBrk="1" hangingPunct="1">
              <a:spcBef>
                <a:spcPts val="600"/>
              </a:spcBef>
              <a:buClr>
                <a:schemeClr val="bg2"/>
              </a:buClr>
              <a:buSzPct val="100000"/>
              <a:buFont typeface="Wingdings" pitchFamily="2" charset="2"/>
              <a:buChar char="§"/>
            </a:pPr>
            <a:r>
              <a:rPr lang="en-US" altLang="en-US" sz="2200" dirty="0" smtClean="0">
                <a:solidFill>
                  <a:schemeClr val="tx2"/>
                </a:solidFill>
                <a:latin typeface="+mn-lt"/>
              </a:rPr>
              <a:t>Withdrawing  from others</a:t>
            </a:r>
            <a:endParaRPr lang="en-US" altLang="en-US" sz="2200" dirty="0">
              <a:solidFill>
                <a:schemeClr val="tx2"/>
              </a:solidFill>
              <a:latin typeface="+mn-lt"/>
            </a:endParaRPr>
          </a:p>
          <a:p>
            <a:pPr lvl="1" eaLnBrk="1" hangingPunct="1">
              <a:spcBef>
                <a:spcPts val="600"/>
              </a:spcBef>
              <a:buClr>
                <a:schemeClr val="bg2"/>
              </a:buClr>
              <a:buSzPct val="100000"/>
              <a:buFont typeface="Wingdings" pitchFamily="2" charset="2"/>
              <a:buChar char="§"/>
            </a:pPr>
            <a:r>
              <a:rPr lang="en-US" altLang="en-US" sz="2200" dirty="0" smtClean="0">
                <a:solidFill>
                  <a:schemeClr val="tx2"/>
                </a:solidFill>
                <a:latin typeface="+mn-lt"/>
              </a:rPr>
              <a:t>Low frustration threshold, </a:t>
            </a:r>
            <a:r>
              <a:rPr lang="en-US" altLang="en-US" sz="2200" dirty="0">
                <a:solidFill>
                  <a:schemeClr val="tx2"/>
                </a:solidFill>
                <a:latin typeface="+mn-lt"/>
              </a:rPr>
              <a:t>i</a:t>
            </a:r>
            <a:r>
              <a:rPr lang="en-US" altLang="en-US" sz="2200" dirty="0" smtClean="0">
                <a:solidFill>
                  <a:schemeClr val="tx2"/>
                </a:solidFill>
                <a:latin typeface="+mn-lt"/>
              </a:rPr>
              <a:t>rritable</a:t>
            </a:r>
            <a:r>
              <a:rPr lang="en-US" altLang="en-US" sz="2200" dirty="0">
                <a:solidFill>
                  <a:schemeClr val="tx2"/>
                </a:solidFill>
                <a:latin typeface="+mn-lt"/>
              </a:rPr>
              <a:t>, </a:t>
            </a:r>
            <a:r>
              <a:rPr lang="en-US" altLang="en-US" sz="2200" dirty="0" smtClean="0">
                <a:solidFill>
                  <a:schemeClr val="tx2"/>
                </a:solidFill>
                <a:latin typeface="+mn-lt"/>
              </a:rPr>
              <a:t>temper </a:t>
            </a:r>
          </a:p>
          <a:p>
            <a:pPr lvl="1" eaLnBrk="1" hangingPunct="1">
              <a:spcBef>
                <a:spcPts val="600"/>
              </a:spcBef>
              <a:buClr>
                <a:schemeClr val="bg2"/>
              </a:buClr>
              <a:buSzPct val="100000"/>
              <a:buFont typeface="Wingdings" pitchFamily="2" charset="2"/>
              <a:buChar char="§"/>
            </a:pPr>
            <a:r>
              <a:rPr lang="en-US" altLang="en-US" sz="2200" dirty="0" smtClean="0">
                <a:solidFill>
                  <a:schemeClr val="tx2"/>
                </a:solidFill>
                <a:latin typeface="+mn-lt"/>
              </a:rPr>
              <a:t>Impulsivity</a:t>
            </a:r>
            <a:endParaRPr lang="en-US" altLang="en-US" sz="2200" dirty="0">
              <a:solidFill>
                <a:schemeClr val="tx2"/>
              </a:solidFill>
              <a:latin typeface="+mn-lt"/>
            </a:endParaRPr>
          </a:p>
          <a:p>
            <a:pPr lvl="1" eaLnBrk="1" hangingPunct="1">
              <a:spcBef>
                <a:spcPts val="600"/>
              </a:spcBef>
              <a:buClr>
                <a:schemeClr val="bg2"/>
              </a:buClr>
              <a:buSzPct val="100000"/>
              <a:buFont typeface="Wingdings" pitchFamily="2" charset="2"/>
              <a:buChar char="§"/>
            </a:pPr>
            <a:r>
              <a:rPr lang="en-US" altLang="en-US" sz="2200" dirty="0" smtClean="0">
                <a:solidFill>
                  <a:schemeClr val="tx2"/>
                </a:solidFill>
                <a:latin typeface="+mn-lt"/>
              </a:rPr>
              <a:t>Lack </a:t>
            </a:r>
            <a:r>
              <a:rPr lang="en-US" altLang="en-US" sz="2200" dirty="0">
                <a:solidFill>
                  <a:schemeClr val="tx2"/>
                </a:solidFill>
                <a:latin typeface="+mn-lt"/>
              </a:rPr>
              <a:t>of </a:t>
            </a:r>
            <a:r>
              <a:rPr lang="en-US" altLang="en-US" sz="2200" dirty="0" smtClean="0">
                <a:solidFill>
                  <a:schemeClr val="tx2"/>
                </a:solidFill>
                <a:latin typeface="+mn-lt"/>
              </a:rPr>
              <a:t>motivation or unable to initiate tasks</a:t>
            </a:r>
            <a:endParaRPr lang="en-US" altLang="en-US" sz="2200" dirty="0">
              <a:solidFill>
                <a:schemeClr val="tx2"/>
              </a:solidFill>
              <a:latin typeface="+mn-lt"/>
            </a:endParaRPr>
          </a:p>
          <a:p>
            <a:pPr lvl="1" eaLnBrk="1" hangingPunct="1">
              <a:spcBef>
                <a:spcPts val="600"/>
              </a:spcBef>
              <a:buClr>
                <a:schemeClr val="bg2"/>
              </a:buClr>
              <a:buSzPct val="100000"/>
              <a:buFont typeface="Wingdings" pitchFamily="2" charset="2"/>
              <a:buChar char="§"/>
            </a:pPr>
            <a:r>
              <a:rPr lang="en-US" altLang="en-US" sz="2200" dirty="0">
                <a:solidFill>
                  <a:schemeClr val="tx2"/>
                </a:solidFill>
                <a:latin typeface="+mn-lt"/>
              </a:rPr>
              <a:t>Dependency </a:t>
            </a:r>
            <a:endParaRPr lang="en-US" altLang="en-US" sz="2200" dirty="0" smtClean="0">
              <a:solidFill>
                <a:schemeClr val="tx2"/>
              </a:solidFill>
              <a:latin typeface="+mn-lt"/>
            </a:endParaRPr>
          </a:p>
          <a:p>
            <a:pPr lvl="1" eaLnBrk="1" hangingPunct="1">
              <a:spcBef>
                <a:spcPts val="600"/>
              </a:spcBef>
              <a:buClr>
                <a:schemeClr val="bg2"/>
              </a:buClr>
              <a:buSzPct val="100000"/>
              <a:buFont typeface="Wingdings" pitchFamily="2" charset="2"/>
              <a:buChar char="§"/>
            </a:pPr>
            <a:r>
              <a:rPr lang="en-US" altLang="en-US" sz="2200" dirty="0" smtClean="0">
                <a:solidFill>
                  <a:schemeClr val="tx2"/>
                </a:solidFill>
                <a:latin typeface="+mn-lt"/>
              </a:rPr>
              <a:t>Impact of pain or stress</a:t>
            </a:r>
            <a:endParaRPr lang="en-US" altLang="en-US" sz="2200" dirty="0">
              <a:solidFill>
                <a:schemeClr val="tx2"/>
              </a:solidFill>
              <a:latin typeface="+mn-lt"/>
            </a:endParaRPr>
          </a:p>
        </p:txBody>
      </p:sp>
    </p:spTree>
    <p:extLst>
      <p:ext uri="{BB962C8B-B14F-4D97-AF65-F5344CB8AC3E}">
        <p14:creationId xmlns:p14="http://schemas.microsoft.com/office/powerpoint/2010/main" val="3804622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914400" y="381000"/>
            <a:ext cx="7467600" cy="1143000"/>
          </a:xfrm>
        </p:spPr>
        <p:txBody>
          <a:bodyPr>
            <a:normAutofit fontScale="90000"/>
          </a:bodyPr>
          <a:lstStyle/>
          <a:p>
            <a:pPr>
              <a:defRPr/>
            </a:pPr>
            <a:r>
              <a:rPr lang="en-US" sz="4000" dirty="0">
                <a:solidFill>
                  <a:schemeClr val="bg1"/>
                </a:solidFill>
              </a:rPr>
              <a:t>Strategies for Behavioural and Emotional Problems</a:t>
            </a:r>
          </a:p>
        </p:txBody>
      </p:sp>
      <p:sp>
        <p:nvSpPr>
          <p:cNvPr id="53251" name="Rectangle 3"/>
          <p:cNvSpPr>
            <a:spLocks noGrp="1" noChangeArrowheads="1"/>
          </p:cNvSpPr>
          <p:nvPr>
            <p:ph idx="1"/>
          </p:nvPr>
        </p:nvSpPr>
        <p:spPr>
          <a:xfrm>
            <a:off x="609600" y="2209800"/>
            <a:ext cx="5943600" cy="4876800"/>
          </a:xfrm>
        </p:spPr>
        <p:txBody>
          <a:bodyPr/>
          <a:lstStyle/>
          <a:p>
            <a:pPr>
              <a:spcBef>
                <a:spcPts val="600"/>
              </a:spcBef>
              <a:buClr>
                <a:srgbClr val="FFFF99"/>
              </a:buClr>
              <a:buFont typeface="Wingdings" pitchFamily="2" charset="2"/>
              <a:buNone/>
            </a:pPr>
            <a:r>
              <a:rPr lang="en-US" altLang="en-US" sz="2400" dirty="0" smtClean="0"/>
              <a:t>Two Options:</a:t>
            </a:r>
          </a:p>
          <a:p>
            <a:pPr>
              <a:spcBef>
                <a:spcPts val="600"/>
              </a:spcBef>
              <a:buClr>
                <a:srgbClr val="FFFF99"/>
              </a:buClr>
              <a:buFont typeface="Wingdings" pitchFamily="2" charset="2"/>
              <a:buNone/>
            </a:pPr>
            <a:endParaRPr lang="en-US" altLang="en-US" dirty="0"/>
          </a:p>
          <a:p>
            <a:pPr marL="457200" indent="-457200">
              <a:spcBef>
                <a:spcPts val="600"/>
              </a:spcBef>
              <a:buClr>
                <a:schemeClr val="accent5"/>
              </a:buClr>
              <a:buFont typeface="Wingdings" pitchFamily="2" charset="2"/>
              <a:buAutoNum type="arabicParenR"/>
            </a:pPr>
            <a:r>
              <a:rPr lang="en-US" altLang="en-US" sz="2400" dirty="0" smtClean="0"/>
              <a:t>Change the person (with brain injury this can be hard sometimes…)</a:t>
            </a:r>
          </a:p>
          <a:p>
            <a:pPr marL="457200" indent="-457200">
              <a:spcBef>
                <a:spcPts val="600"/>
              </a:spcBef>
              <a:buClr>
                <a:schemeClr val="accent5"/>
              </a:buClr>
              <a:buFont typeface="Wingdings" pitchFamily="2" charset="2"/>
              <a:buAutoNum type="arabicParenR"/>
            </a:pPr>
            <a:endParaRPr lang="en-US" altLang="en-US" dirty="0"/>
          </a:p>
          <a:p>
            <a:pPr marL="457200" indent="-457200">
              <a:spcBef>
                <a:spcPts val="600"/>
              </a:spcBef>
              <a:buClr>
                <a:schemeClr val="accent5"/>
              </a:buClr>
              <a:buFont typeface="Wingdings" pitchFamily="2" charset="2"/>
              <a:buAutoNum type="arabicParenR"/>
            </a:pPr>
            <a:r>
              <a:rPr lang="en-US" altLang="en-US" dirty="0" smtClean="0"/>
              <a:t>Change the situation (usually easier to do)</a:t>
            </a:r>
            <a:endParaRPr lang="en-US" altLang="en-US" sz="2400" dirty="0" smtClean="0"/>
          </a:p>
        </p:txBody>
      </p:sp>
      <p:pic>
        <p:nvPicPr>
          <p:cNvPr id="2051" name="Picture 3" descr="C:\Documents and Settings\henryr1\Local Settings\Temporary Internet Files\Content.IE5\GMVSS7IQ\MC9002326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2514600"/>
            <a:ext cx="1701215" cy="3475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469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438400"/>
            <a:ext cx="7484533" cy="4794739"/>
          </a:xfrm>
        </p:spPr>
        <p:txBody>
          <a:bodyPr>
            <a:normAutofit/>
          </a:bodyPr>
          <a:lstStyle/>
          <a:p>
            <a:r>
              <a:rPr lang="en-US" dirty="0" smtClean="0"/>
              <a:t>Using Cognitive Behavioural Therapy to manage symptoms such as anxiety, low self-esteem, or depression</a:t>
            </a:r>
          </a:p>
          <a:p>
            <a:r>
              <a:rPr lang="en-US" dirty="0" smtClean="0"/>
              <a:t>Relaxation exercises</a:t>
            </a:r>
          </a:p>
          <a:p>
            <a:r>
              <a:rPr lang="en-US" dirty="0" smtClean="0"/>
              <a:t>Lot of repetition – procedural memory often still works, even if episodic memory doesn’t</a:t>
            </a:r>
          </a:p>
          <a:p>
            <a:r>
              <a:rPr lang="en-US" dirty="0" smtClean="0"/>
              <a:t>Involve the person in plans to minimize loss of control and independence</a:t>
            </a:r>
          </a:p>
          <a:p>
            <a:r>
              <a:rPr lang="en-US" dirty="0" smtClean="0"/>
              <a:t>Teach coping strategies that the individual can use on their own – eg. Checking a dayplanner</a:t>
            </a:r>
          </a:p>
          <a:p>
            <a:endParaRPr lang="en-US" dirty="0"/>
          </a:p>
        </p:txBody>
      </p:sp>
      <p:sp>
        <p:nvSpPr>
          <p:cNvPr id="3" name="Title 2"/>
          <p:cNvSpPr>
            <a:spLocks noGrp="1"/>
          </p:cNvSpPr>
          <p:nvPr>
            <p:ph type="title"/>
          </p:nvPr>
        </p:nvSpPr>
        <p:spPr/>
        <p:txBody>
          <a:bodyPr/>
          <a:lstStyle/>
          <a:p>
            <a:r>
              <a:rPr lang="en-US" dirty="0" smtClean="0"/>
              <a:t>Personal Changes</a:t>
            </a:r>
            <a:endParaRPr lang="en-US" dirty="0"/>
          </a:p>
        </p:txBody>
      </p:sp>
    </p:spTree>
    <p:extLst>
      <p:ext uri="{BB962C8B-B14F-4D97-AF65-F5344CB8AC3E}">
        <p14:creationId xmlns:p14="http://schemas.microsoft.com/office/powerpoint/2010/main" val="2948170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1295400" y="838200"/>
            <a:ext cx="6248400" cy="838200"/>
          </a:xfrm>
        </p:spPr>
        <p:txBody>
          <a:bodyPr>
            <a:normAutofit fontScale="90000"/>
          </a:bodyPr>
          <a:lstStyle/>
          <a:p>
            <a:pPr>
              <a:defRPr/>
            </a:pPr>
            <a:r>
              <a:rPr lang="en-US" dirty="0" smtClean="0">
                <a:solidFill>
                  <a:schemeClr val="bg1"/>
                </a:solidFill>
              </a:rPr>
              <a:t>Triggers!  </a:t>
            </a:r>
            <a:br>
              <a:rPr lang="en-US" dirty="0" smtClean="0">
                <a:solidFill>
                  <a:schemeClr val="bg1"/>
                </a:solidFill>
              </a:rPr>
            </a:br>
            <a:r>
              <a:rPr lang="en-US" dirty="0" smtClean="0">
                <a:solidFill>
                  <a:schemeClr val="bg1"/>
                </a:solidFill>
              </a:rPr>
              <a:t>We all have them:</a:t>
            </a:r>
            <a:endParaRPr lang="en-US" sz="3600" dirty="0">
              <a:solidFill>
                <a:srgbClr val="99FF33"/>
              </a:solidFill>
              <a:latin typeface="Arial" charset="0"/>
            </a:endParaRPr>
          </a:p>
        </p:txBody>
      </p:sp>
      <p:sp>
        <p:nvSpPr>
          <p:cNvPr id="52227" name="Rectangle 3"/>
          <p:cNvSpPr>
            <a:spLocks noGrp="1" noChangeArrowheads="1"/>
          </p:cNvSpPr>
          <p:nvPr>
            <p:ph idx="1"/>
          </p:nvPr>
        </p:nvSpPr>
        <p:spPr>
          <a:xfrm>
            <a:off x="1219200" y="2133600"/>
            <a:ext cx="7239000" cy="4114800"/>
          </a:xfrm>
        </p:spPr>
        <p:txBody>
          <a:bodyPr/>
          <a:lstStyle/>
          <a:p>
            <a:pPr>
              <a:lnSpc>
                <a:spcPct val="90000"/>
              </a:lnSpc>
              <a:buClr>
                <a:srgbClr val="FFFF99"/>
              </a:buClr>
              <a:buFont typeface="Wingdings" pitchFamily="2" charset="2"/>
              <a:buNone/>
            </a:pPr>
            <a:endParaRPr lang="en-US" altLang="en-US" sz="2400" dirty="0" smtClean="0"/>
          </a:p>
          <a:p>
            <a:pPr>
              <a:lnSpc>
                <a:spcPct val="90000"/>
              </a:lnSpc>
              <a:buClr>
                <a:srgbClr val="FFFF99"/>
              </a:buClr>
              <a:buFont typeface="Wingdings" pitchFamily="2" charset="2"/>
              <a:buNone/>
            </a:pPr>
            <a:r>
              <a:rPr lang="en-US" altLang="en-US" sz="2400" u="sng" dirty="0" smtClean="0"/>
              <a:t>Internal</a:t>
            </a:r>
            <a:r>
              <a:rPr lang="en-US" altLang="en-US" sz="2400" dirty="0" smtClean="0"/>
              <a:t>			</a:t>
            </a:r>
            <a:r>
              <a:rPr lang="en-US" altLang="en-US" sz="2400" u="sng" dirty="0" smtClean="0"/>
              <a:t>External</a:t>
            </a:r>
          </a:p>
          <a:p>
            <a:pPr>
              <a:lnSpc>
                <a:spcPct val="90000"/>
              </a:lnSpc>
              <a:buClr>
                <a:srgbClr val="FFFF99"/>
              </a:buClr>
              <a:buFont typeface="Wingdings" pitchFamily="2" charset="2"/>
              <a:buNone/>
            </a:pPr>
            <a:r>
              <a:rPr lang="en-US" altLang="en-US" sz="2400" dirty="0" smtClean="0"/>
              <a:t>Fatigue			Lack of Choice &amp; Control</a:t>
            </a:r>
          </a:p>
          <a:p>
            <a:pPr>
              <a:lnSpc>
                <a:spcPct val="90000"/>
              </a:lnSpc>
              <a:buClr>
                <a:srgbClr val="FFFF99"/>
              </a:buClr>
              <a:buFont typeface="Wingdings" pitchFamily="2" charset="2"/>
              <a:buNone/>
            </a:pPr>
            <a:r>
              <a:rPr lang="en-US" altLang="en-US" sz="2400" dirty="0" smtClean="0"/>
              <a:t>Hunger			Particular </a:t>
            </a:r>
            <a:r>
              <a:rPr lang="en-US" altLang="en-US" dirty="0"/>
              <a:t>I</a:t>
            </a:r>
            <a:r>
              <a:rPr lang="en-US" altLang="en-US" sz="2400" dirty="0" smtClean="0"/>
              <a:t>ndividuals</a:t>
            </a:r>
          </a:p>
          <a:p>
            <a:pPr>
              <a:lnSpc>
                <a:spcPct val="90000"/>
              </a:lnSpc>
              <a:buClr>
                <a:srgbClr val="FFFF99"/>
              </a:buClr>
              <a:buFont typeface="Wingdings" pitchFamily="2" charset="2"/>
              <a:buNone/>
            </a:pPr>
            <a:r>
              <a:rPr lang="en-US" altLang="en-US" sz="2400" dirty="0" smtClean="0"/>
              <a:t>Grief &amp; Sadness		Changes in routine</a:t>
            </a:r>
          </a:p>
          <a:p>
            <a:pPr>
              <a:lnSpc>
                <a:spcPct val="90000"/>
              </a:lnSpc>
              <a:buClr>
                <a:srgbClr val="FFFF99"/>
              </a:buClr>
              <a:buFont typeface="Wingdings" pitchFamily="2" charset="2"/>
              <a:buNone/>
            </a:pPr>
            <a:r>
              <a:rPr lang="en-US" altLang="en-US" sz="2400" dirty="0" smtClean="0"/>
              <a:t>Medication			Noise</a:t>
            </a:r>
          </a:p>
          <a:p>
            <a:pPr>
              <a:lnSpc>
                <a:spcPct val="90000"/>
              </a:lnSpc>
              <a:buClr>
                <a:srgbClr val="FFFF99"/>
              </a:buClr>
              <a:buFont typeface="Wingdings" pitchFamily="2" charset="2"/>
              <a:buNone/>
            </a:pPr>
            <a:r>
              <a:rPr lang="en-US" altLang="en-US" sz="2400" dirty="0" smtClean="0"/>
              <a:t>Illness	&amp; Pain			Holidays	</a:t>
            </a:r>
          </a:p>
          <a:p>
            <a:pPr>
              <a:lnSpc>
                <a:spcPct val="90000"/>
              </a:lnSpc>
              <a:buClr>
                <a:srgbClr val="FFFF99"/>
              </a:buClr>
              <a:buFont typeface="Wingdings" pitchFamily="2" charset="2"/>
              <a:buNone/>
            </a:pPr>
            <a:r>
              <a:rPr lang="en-US" altLang="en-US" sz="2400" dirty="0" smtClean="0"/>
              <a:t>Hormones			Weather</a:t>
            </a:r>
          </a:p>
          <a:p>
            <a:pPr>
              <a:lnSpc>
                <a:spcPct val="90000"/>
              </a:lnSpc>
              <a:buClr>
                <a:srgbClr val="FFFF99"/>
              </a:buClr>
              <a:buFont typeface="Wingdings" pitchFamily="2" charset="2"/>
              <a:buNone/>
            </a:pPr>
            <a:r>
              <a:rPr lang="en-US" altLang="en-US" sz="2400" dirty="0" smtClean="0"/>
              <a:t>Blood Sugar			Other’s expectations </a:t>
            </a:r>
          </a:p>
          <a:p>
            <a:pPr>
              <a:lnSpc>
                <a:spcPct val="90000"/>
              </a:lnSpc>
            </a:pPr>
            <a:endParaRPr lang="en-US" altLang="en-US" dirty="0" smtClean="0"/>
          </a:p>
        </p:txBody>
      </p:sp>
    </p:spTree>
    <p:extLst>
      <p:ext uri="{BB962C8B-B14F-4D97-AF65-F5344CB8AC3E}">
        <p14:creationId xmlns:p14="http://schemas.microsoft.com/office/powerpoint/2010/main" val="1282319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533400"/>
            <a:ext cx="7772400" cy="1143000"/>
          </a:xfrm>
        </p:spPr>
        <p:txBody>
          <a:bodyPr/>
          <a:lstStyle/>
          <a:p>
            <a:pPr eaLnBrk="1" hangingPunct="1"/>
            <a:r>
              <a:rPr lang="en-US" altLang="en-US" sz="4000" dirty="0" smtClean="0">
                <a:cs typeface="Arial" charset="0"/>
              </a:rPr>
              <a:t>Environmental Changes</a:t>
            </a:r>
          </a:p>
        </p:txBody>
      </p:sp>
      <p:sp>
        <p:nvSpPr>
          <p:cNvPr id="3" name="Content Placeholder 2"/>
          <p:cNvSpPr>
            <a:spLocks noGrp="1"/>
          </p:cNvSpPr>
          <p:nvPr>
            <p:ph idx="1"/>
          </p:nvPr>
        </p:nvSpPr>
        <p:spPr>
          <a:xfrm>
            <a:off x="457200" y="2362200"/>
            <a:ext cx="8335963" cy="5638800"/>
          </a:xfrm>
        </p:spPr>
        <p:txBody>
          <a:bodyPr>
            <a:normAutofit/>
          </a:bodyPr>
          <a:lstStyle/>
          <a:p>
            <a:pPr>
              <a:defRPr/>
            </a:pPr>
            <a:r>
              <a:rPr lang="en-US" altLang="en-US" dirty="0"/>
              <a:t>Be proactive – find ways to engage the individual in activity and feel positive about themselves (</a:t>
            </a:r>
            <a:r>
              <a:rPr lang="en-US" altLang="en-US" dirty="0" smtClean="0"/>
              <a:t>Montessori)</a:t>
            </a:r>
            <a:endParaRPr lang="en-US" altLang="en-US" dirty="0"/>
          </a:p>
          <a:p>
            <a:pPr>
              <a:defRPr/>
            </a:pPr>
            <a:r>
              <a:rPr lang="en-US" sz="2400" dirty="0" smtClean="0">
                <a:cs typeface="Arial" pitchFamily="34" charset="0"/>
              </a:rPr>
              <a:t>Address </a:t>
            </a:r>
            <a:r>
              <a:rPr lang="en-US" sz="2400" dirty="0">
                <a:cs typeface="Arial" pitchFamily="34" charset="0"/>
              </a:rPr>
              <a:t>needs </a:t>
            </a:r>
            <a:r>
              <a:rPr lang="en-US" sz="2400" dirty="0" smtClean="0">
                <a:cs typeface="Arial" pitchFamily="34" charset="0"/>
              </a:rPr>
              <a:t>proactively and promptly such </a:t>
            </a:r>
            <a:r>
              <a:rPr lang="en-US" sz="2400" dirty="0">
                <a:cs typeface="Arial" pitchFamily="34" charset="0"/>
              </a:rPr>
              <a:t>as pain, hunger, </a:t>
            </a:r>
            <a:r>
              <a:rPr lang="en-US" sz="2400" dirty="0" smtClean="0">
                <a:cs typeface="Arial" pitchFamily="34" charset="0"/>
              </a:rPr>
              <a:t>loneliness or boredom</a:t>
            </a:r>
          </a:p>
          <a:p>
            <a:pPr>
              <a:defRPr/>
            </a:pPr>
            <a:r>
              <a:rPr lang="en-US" altLang="en-US" dirty="0" smtClean="0"/>
              <a:t>Provide </a:t>
            </a:r>
            <a:r>
              <a:rPr lang="en-US" altLang="en-US" dirty="0"/>
              <a:t>the opportunity to be successful &amp; give </a:t>
            </a:r>
            <a:r>
              <a:rPr lang="en-US" altLang="en-US" dirty="0" smtClean="0"/>
              <a:t>praise</a:t>
            </a:r>
            <a:endParaRPr lang="en-US" sz="2400" dirty="0">
              <a:cs typeface="Arial" pitchFamily="34" charset="0"/>
            </a:endParaRPr>
          </a:p>
          <a:p>
            <a:pPr>
              <a:defRPr/>
            </a:pPr>
            <a:r>
              <a:rPr lang="en-US" dirty="0">
                <a:cs typeface="Arial" pitchFamily="34" charset="0"/>
              </a:rPr>
              <a:t>Avoiding </a:t>
            </a:r>
            <a:r>
              <a:rPr lang="en-US" dirty="0" smtClean="0">
                <a:cs typeface="Arial" pitchFamily="34" charset="0"/>
              </a:rPr>
              <a:t>triggers</a:t>
            </a:r>
          </a:p>
          <a:p>
            <a:pPr>
              <a:defRPr/>
            </a:pPr>
            <a:r>
              <a:rPr lang="en-US" sz="2400" dirty="0" smtClean="0">
                <a:cs typeface="Arial" pitchFamily="34" charset="0"/>
              </a:rPr>
              <a:t>Noticing early warning signals</a:t>
            </a:r>
          </a:p>
          <a:p>
            <a:pPr eaLnBrk="1" hangingPunct="1">
              <a:defRPr/>
            </a:pPr>
            <a:r>
              <a:rPr lang="en-US" dirty="0" smtClean="0">
                <a:cs typeface="Arial" pitchFamily="34" charset="0"/>
              </a:rPr>
              <a:t>Take a break before emotions escalate</a:t>
            </a:r>
            <a:endParaRPr lang="en-US" sz="2400" dirty="0" smtClean="0">
              <a:cs typeface="Arial" pitchFamily="34" charset="0"/>
            </a:endParaRPr>
          </a:p>
          <a:p>
            <a:pPr>
              <a:defRPr/>
            </a:pPr>
            <a:r>
              <a:rPr lang="en-US" dirty="0" smtClean="0"/>
              <a:t>Give warning </a:t>
            </a:r>
            <a:r>
              <a:rPr lang="en-US" dirty="0"/>
              <a:t>if you need to talk about or do something </a:t>
            </a:r>
            <a:r>
              <a:rPr lang="en-US" dirty="0" smtClean="0"/>
              <a:t>difficult</a:t>
            </a:r>
            <a:endParaRPr lang="en-US" dirty="0"/>
          </a:p>
        </p:txBody>
      </p:sp>
    </p:spTree>
    <p:extLst>
      <p:ext uri="{BB962C8B-B14F-4D97-AF65-F5344CB8AC3E}">
        <p14:creationId xmlns:p14="http://schemas.microsoft.com/office/powerpoint/2010/main" val="4099897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52728"/>
          </a:xfrm>
        </p:spPr>
        <p:txBody>
          <a:bodyPr/>
          <a:lstStyle/>
          <a:p>
            <a:r>
              <a:rPr lang="en-US" dirty="0" smtClean="0"/>
              <a:t>Early Warning Signals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86693448"/>
              </p:ext>
            </p:extLst>
          </p:nvPr>
        </p:nvGraphicFramePr>
        <p:xfrm>
          <a:off x="1143000" y="1280160"/>
          <a:ext cx="7239000" cy="5577840"/>
        </p:xfrm>
        <a:graphic>
          <a:graphicData uri="http://schemas.openxmlformats.org/drawingml/2006/table">
            <a:tbl>
              <a:tblPr firstRow="1" bandRow="1">
                <a:tableStyleId>{21E4AEA4-8DFA-4A89-87EB-49C32662AFE0}</a:tableStyleId>
              </a:tblPr>
              <a:tblGrid>
                <a:gridCol w="3619500"/>
                <a:gridCol w="3619500"/>
              </a:tblGrid>
              <a:tr h="5231780">
                <a:tc>
                  <a:txBody>
                    <a:bodyPr/>
                    <a:lstStyle/>
                    <a:p>
                      <a:pPr marL="0" indent="0">
                        <a:buNone/>
                      </a:pPr>
                      <a:r>
                        <a:rPr lang="en-US" sz="2000" u="sng" dirty="0" smtClean="0">
                          <a:solidFill>
                            <a:schemeClr val="tx2">
                              <a:lumMod val="75000"/>
                            </a:schemeClr>
                          </a:solidFill>
                        </a:rPr>
                        <a:t>Physical Symptoms</a:t>
                      </a:r>
                    </a:p>
                    <a:p>
                      <a:pPr marL="0" indent="0">
                        <a:buNone/>
                      </a:pPr>
                      <a:r>
                        <a:rPr lang="en-US" sz="2000" dirty="0" smtClean="0">
                          <a:solidFill>
                            <a:schemeClr val="tx2">
                              <a:lumMod val="75000"/>
                            </a:schemeClr>
                          </a:solidFill>
                        </a:rPr>
                        <a:t>	</a:t>
                      </a:r>
                    </a:p>
                    <a:p>
                      <a:pPr marL="285750" indent="-285750">
                        <a:buFont typeface="Arial" panose="020B0604020202020204" pitchFamily="34" charset="0"/>
                        <a:buChar char="•"/>
                      </a:pPr>
                      <a:r>
                        <a:rPr lang="en-US" sz="2000" dirty="0" smtClean="0">
                          <a:solidFill>
                            <a:schemeClr val="tx2">
                              <a:lumMod val="75000"/>
                            </a:schemeClr>
                          </a:solidFill>
                        </a:rPr>
                        <a:t>Heart racing</a:t>
                      </a:r>
                    </a:p>
                    <a:p>
                      <a:pPr marL="285750" indent="-285750">
                        <a:buFont typeface="Arial" panose="020B0604020202020204" pitchFamily="34" charset="0"/>
                        <a:buChar char="•"/>
                      </a:pPr>
                      <a:r>
                        <a:rPr lang="en-US" sz="2000" dirty="0" smtClean="0">
                          <a:solidFill>
                            <a:schemeClr val="tx2">
                              <a:lumMod val="75000"/>
                            </a:schemeClr>
                          </a:solidFill>
                        </a:rPr>
                        <a:t>Clenching muscles</a:t>
                      </a:r>
                    </a:p>
                    <a:p>
                      <a:pPr marL="285750" indent="-285750">
                        <a:buFont typeface="Arial" panose="020B0604020202020204" pitchFamily="34" charset="0"/>
                        <a:buChar char="•"/>
                      </a:pPr>
                      <a:r>
                        <a:rPr lang="en-US" sz="2000" dirty="0" smtClean="0">
                          <a:solidFill>
                            <a:schemeClr val="tx2">
                              <a:lumMod val="75000"/>
                            </a:schemeClr>
                          </a:solidFill>
                        </a:rPr>
                        <a:t>Racing thoughts</a:t>
                      </a:r>
                    </a:p>
                    <a:p>
                      <a:pPr marL="285750" indent="-285750">
                        <a:buFont typeface="Arial" panose="020B0604020202020204" pitchFamily="34" charset="0"/>
                        <a:buChar char="•"/>
                      </a:pPr>
                      <a:r>
                        <a:rPr lang="en-US" sz="2000" dirty="0" smtClean="0">
                          <a:solidFill>
                            <a:schemeClr val="tx2">
                              <a:lumMod val="75000"/>
                            </a:schemeClr>
                          </a:solidFill>
                        </a:rPr>
                        <a:t>Butterflies / feeling in pit of stomach</a:t>
                      </a:r>
                    </a:p>
                    <a:p>
                      <a:pPr marL="285750" indent="-285750">
                        <a:buFont typeface="Arial" panose="020B0604020202020204" pitchFamily="34" charset="0"/>
                        <a:buChar char="•"/>
                      </a:pPr>
                      <a:r>
                        <a:rPr lang="en-US" sz="2000" dirty="0" smtClean="0">
                          <a:solidFill>
                            <a:schemeClr val="tx2">
                              <a:lumMod val="75000"/>
                            </a:schemeClr>
                          </a:solidFill>
                        </a:rPr>
                        <a:t>Pain,</a:t>
                      </a:r>
                      <a:r>
                        <a:rPr lang="en-US" sz="2000" baseline="0" dirty="0" smtClean="0">
                          <a:solidFill>
                            <a:schemeClr val="tx2">
                              <a:lumMod val="75000"/>
                            </a:schemeClr>
                          </a:solidFill>
                        </a:rPr>
                        <a:t> Headaches</a:t>
                      </a:r>
                      <a:endParaRPr lang="en-US" sz="2000" dirty="0" smtClean="0">
                        <a:solidFill>
                          <a:schemeClr val="tx2">
                            <a:lumMod val="75000"/>
                          </a:schemeClr>
                        </a:solidFill>
                      </a:endParaRPr>
                    </a:p>
                    <a:p>
                      <a:pPr marL="285750" indent="-285750">
                        <a:buFont typeface="Arial" panose="020B0604020202020204" pitchFamily="34" charset="0"/>
                        <a:buChar char="•"/>
                      </a:pPr>
                      <a:r>
                        <a:rPr lang="en-US" sz="2000" dirty="0" smtClean="0">
                          <a:solidFill>
                            <a:schemeClr val="tx2">
                              <a:lumMod val="75000"/>
                            </a:schemeClr>
                          </a:solidFill>
                        </a:rPr>
                        <a:t>Digestive issues</a:t>
                      </a:r>
                    </a:p>
                    <a:p>
                      <a:pPr marL="285750" indent="-285750">
                        <a:buFont typeface="Arial" panose="020B0604020202020204" pitchFamily="34" charset="0"/>
                        <a:buChar char="•"/>
                      </a:pPr>
                      <a:r>
                        <a:rPr lang="en-US" sz="2000" dirty="0" smtClean="0">
                          <a:solidFill>
                            <a:schemeClr val="tx2">
                              <a:lumMod val="75000"/>
                            </a:schemeClr>
                          </a:solidFill>
                        </a:rPr>
                        <a:t>Holding breath </a:t>
                      </a:r>
                    </a:p>
                    <a:p>
                      <a:pPr marL="285750" indent="-285750">
                        <a:buFont typeface="Arial" panose="020B0604020202020204" pitchFamily="34" charset="0"/>
                        <a:buChar char="•"/>
                      </a:pPr>
                      <a:r>
                        <a:rPr lang="en-US" sz="2000" dirty="0" smtClean="0">
                          <a:solidFill>
                            <a:schemeClr val="tx2">
                              <a:lumMod val="75000"/>
                            </a:schemeClr>
                          </a:solidFill>
                        </a:rPr>
                        <a:t>Restlessness</a:t>
                      </a:r>
                    </a:p>
                    <a:p>
                      <a:pPr marL="285750" indent="-285750">
                        <a:buFont typeface="Arial" panose="020B0604020202020204" pitchFamily="34" charset="0"/>
                        <a:buChar char="•"/>
                      </a:pPr>
                      <a:r>
                        <a:rPr lang="en-US" sz="2000" dirty="0" smtClean="0">
                          <a:solidFill>
                            <a:schemeClr val="tx2">
                              <a:lumMod val="75000"/>
                            </a:schemeClr>
                          </a:solidFill>
                        </a:rPr>
                        <a:t>Lump in throat</a:t>
                      </a:r>
                    </a:p>
                    <a:p>
                      <a:pPr marL="285750" indent="-285750">
                        <a:buFont typeface="Arial" panose="020B0604020202020204" pitchFamily="34" charset="0"/>
                        <a:buChar char="•"/>
                      </a:pPr>
                      <a:r>
                        <a:rPr lang="en-US" sz="2000" dirty="0" smtClean="0">
                          <a:solidFill>
                            <a:schemeClr val="tx2">
                              <a:lumMod val="75000"/>
                            </a:schemeClr>
                          </a:solidFill>
                        </a:rPr>
                        <a:t>Feeling overwhelmed, difficulty focusing</a:t>
                      </a:r>
                    </a:p>
                    <a:p>
                      <a:pPr marL="285750" indent="-285750">
                        <a:buFont typeface="Arial" panose="020B0604020202020204" pitchFamily="34" charset="0"/>
                        <a:buChar char="•"/>
                      </a:pPr>
                      <a:endParaRPr lang="en-US" sz="2000" dirty="0" smtClean="0">
                        <a:solidFill>
                          <a:schemeClr val="tx2">
                            <a:lumMod val="75000"/>
                          </a:schemeClr>
                        </a:solidFill>
                      </a:endParaRPr>
                    </a:p>
                    <a:p>
                      <a:endParaRPr lang="en-US" sz="2000" dirty="0">
                        <a:solidFill>
                          <a:schemeClr val="tx2">
                            <a:lumMod val="75000"/>
                          </a:schemeClr>
                        </a:solidFill>
                      </a:endParaRPr>
                    </a:p>
                  </a:txBody>
                  <a:tcPr>
                    <a:solidFill>
                      <a:schemeClr val="bg1"/>
                    </a:solidFill>
                  </a:tcPr>
                </a:tc>
                <a:tc>
                  <a:txBody>
                    <a:bodyPr/>
                    <a:lstStyle/>
                    <a:p>
                      <a:r>
                        <a:rPr lang="en-US" sz="2000" u="sng" dirty="0" smtClean="0">
                          <a:solidFill>
                            <a:schemeClr val="tx2">
                              <a:lumMod val="75000"/>
                            </a:schemeClr>
                          </a:solidFill>
                        </a:rPr>
                        <a:t>Observable Signs</a:t>
                      </a:r>
                    </a:p>
                    <a:p>
                      <a:endParaRPr lang="en-US" sz="2000" dirty="0" smtClean="0">
                        <a:solidFill>
                          <a:schemeClr val="tx2">
                            <a:lumMod val="75000"/>
                          </a:schemeClr>
                        </a:solidFill>
                      </a:endParaRPr>
                    </a:p>
                    <a:p>
                      <a:pPr marL="285750" indent="-285750">
                        <a:buFont typeface="Arial" panose="020B0604020202020204" pitchFamily="34" charset="0"/>
                        <a:buChar char="•"/>
                      </a:pPr>
                      <a:r>
                        <a:rPr lang="en-US" sz="2000" dirty="0" smtClean="0">
                          <a:solidFill>
                            <a:schemeClr val="tx2">
                              <a:lumMod val="75000"/>
                            </a:schemeClr>
                          </a:solidFill>
                        </a:rPr>
                        <a:t>Sighing</a:t>
                      </a:r>
                      <a:r>
                        <a:rPr lang="en-US" sz="2000" baseline="0" dirty="0" smtClean="0">
                          <a:solidFill>
                            <a:schemeClr val="tx2">
                              <a:lumMod val="75000"/>
                            </a:schemeClr>
                          </a:solidFill>
                        </a:rPr>
                        <a:t> </a:t>
                      </a:r>
                    </a:p>
                    <a:p>
                      <a:pPr marL="285750" indent="-285750">
                        <a:buFont typeface="Arial" panose="020B0604020202020204" pitchFamily="34" charset="0"/>
                        <a:buChar char="•"/>
                      </a:pPr>
                      <a:r>
                        <a:rPr lang="en-US" sz="2000" baseline="0" dirty="0" smtClean="0">
                          <a:solidFill>
                            <a:schemeClr val="tx2">
                              <a:lumMod val="75000"/>
                            </a:schemeClr>
                          </a:solidFill>
                        </a:rPr>
                        <a:t>Breathing heavily</a:t>
                      </a:r>
                    </a:p>
                    <a:p>
                      <a:pPr marL="285750" indent="-285750">
                        <a:buFont typeface="Arial" panose="020B0604020202020204" pitchFamily="34" charset="0"/>
                        <a:buChar char="•"/>
                      </a:pPr>
                      <a:r>
                        <a:rPr lang="en-US" sz="2000" baseline="0" dirty="0" smtClean="0">
                          <a:solidFill>
                            <a:schemeClr val="tx2">
                              <a:lumMod val="75000"/>
                            </a:schemeClr>
                          </a:solidFill>
                        </a:rPr>
                        <a:t>Tense body posture</a:t>
                      </a:r>
                    </a:p>
                    <a:p>
                      <a:pPr marL="285750" indent="-285750">
                        <a:buFont typeface="Arial" panose="020B0604020202020204" pitchFamily="34" charset="0"/>
                        <a:buChar char="•"/>
                      </a:pPr>
                      <a:r>
                        <a:rPr lang="en-US" sz="2000" baseline="0" dirty="0" smtClean="0">
                          <a:solidFill>
                            <a:schemeClr val="tx2">
                              <a:lumMod val="75000"/>
                            </a:schemeClr>
                          </a:solidFill>
                        </a:rPr>
                        <a:t>Repeatedly talking about the same topic</a:t>
                      </a:r>
                    </a:p>
                    <a:p>
                      <a:pPr marL="285750" indent="-285750">
                        <a:buFont typeface="Arial" panose="020B0604020202020204" pitchFamily="34" charset="0"/>
                        <a:buChar char="•"/>
                      </a:pPr>
                      <a:r>
                        <a:rPr lang="en-US" sz="2000" baseline="0" dirty="0" smtClean="0">
                          <a:solidFill>
                            <a:schemeClr val="tx2">
                              <a:lumMod val="75000"/>
                            </a:schemeClr>
                          </a:solidFill>
                        </a:rPr>
                        <a:t>Complaints of stomach ache, headache, pain, dizziness</a:t>
                      </a:r>
                    </a:p>
                    <a:p>
                      <a:pPr marL="285750" indent="-285750">
                        <a:buFont typeface="Arial" panose="020B0604020202020204" pitchFamily="34" charset="0"/>
                        <a:buChar char="•"/>
                      </a:pPr>
                      <a:r>
                        <a:rPr lang="en-US" sz="2000" baseline="0" dirty="0" smtClean="0">
                          <a:solidFill>
                            <a:schemeClr val="tx2">
                              <a:lumMod val="75000"/>
                            </a:schemeClr>
                          </a:solidFill>
                        </a:rPr>
                        <a:t>Fidgeting</a:t>
                      </a:r>
                    </a:p>
                    <a:p>
                      <a:pPr marL="285750" indent="-285750">
                        <a:buFont typeface="Arial" panose="020B0604020202020204" pitchFamily="34" charset="0"/>
                        <a:buChar char="•"/>
                      </a:pPr>
                      <a:r>
                        <a:rPr lang="en-US" sz="2000" baseline="0" dirty="0" smtClean="0">
                          <a:solidFill>
                            <a:schemeClr val="tx2">
                              <a:lumMod val="75000"/>
                            </a:schemeClr>
                          </a:solidFill>
                        </a:rPr>
                        <a:t>Pacing</a:t>
                      </a:r>
                    </a:p>
                    <a:p>
                      <a:pPr marL="285750" indent="-285750">
                        <a:buFont typeface="Arial" panose="020B0604020202020204" pitchFamily="34" charset="0"/>
                        <a:buChar char="•"/>
                      </a:pPr>
                      <a:r>
                        <a:rPr lang="en-US" sz="2000" baseline="0" dirty="0" smtClean="0">
                          <a:solidFill>
                            <a:schemeClr val="tx2">
                              <a:lumMod val="75000"/>
                            </a:schemeClr>
                          </a:solidFill>
                        </a:rPr>
                        <a:t>Clearing throat</a:t>
                      </a:r>
                    </a:p>
                    <a:p>
                      <a:pPr marL="285750" indent="-285750">
                        <a:buFont typeface="Arial" panose="020B0604020202020204" pitchFamily="34" charset="0"/>
                        <a:buChar char="•"/>
                      </a:pPr>
                      <a:r>
                        <a:rPr lang="en-US" sz="2000" baseline="0" dirty="0" smtClean="0">
                          <a:solidFill>
                            <a:schemeClr val="tx2">
                              <a:lumMod val="75000"/>
                            </a:schemeClr>
                          </a:solidFill>
                        </a:rPr>
                        <a:t>Tearfulness</a:t>
                      </a:r>
                    </a:p>
                    <a:p>
                      <a:pPr marL="285750" indent="-285750">
                        <a:buFont typeface="Arial" panose="020B0604020202020204" pitchFamily="34" charset="0"/>
                        <a:buChar char="•"/>
                      </a:pPr>
                      <a:r>
                        <a:rPr lang="en-US" sz="2000" baseline="0" dirty="0" smtClean="0">
                          <a:solidFill>
                            <a:schemeClr val="tx2">
                              <a:lumMod val="75000"/>
                            </a:schemeClr>
                          </a:solidFill>
                        </a:rPr>
                        <a:t>Less coherent or focused; unable to answer questions clearly, follow directions </a:t>
                      </a:r>
                    </a:p>
                    <a:p>
                      <a:pPr marL="285750" indent="-285750">
                        <a:buFont typeface="Arial" panose="020B0604020202020204" pitchFamily="34" charset="0"/>
                        <a:buChar char="•"/>
                      </a:pPr>
                      <a:r>
                        <a:rPr lang="en-US" sz="2000" baseline="0" dirty="0" smtClean="0">
                          <a:solidFill>
                            <a:schemeClr val="tx2">
                              <a:lumMod val="75000"/>
                            </a:schemeClr>
                          </a:solidFill>
                        </a:rPr>
                        <a:t>Zoning out</a:t>
                      </a:r>
                    </a:p>
                    <a:p>
                      <a:endParaRPr lang="en-US" sz="2000" b="0" dirty="0">
                        <a:solidFill>
                          <a:schemeClr val="tx2">
                            <a:lumMod val="75000"/>
                          </a:schemeClr>
                        </a:solidFill>
                      </a:endParaRPr>
                    </a:p>
                  </a:txBody>
                  <a:tcPr>
                    <a:solidFill>
                      <a:schemeClr val="bg1"/>
                    </a:solidFill>
                  </a:tcPr>
                </a:tc>
              </a:tr>
            </a:tbl>
          </a:graphicData>
        </a:graphic>
      </p:graphicFrame>
    </p:spTree>
    <p:extLst>
      <p:ext uri="{BB962C8B-B14F-4D97-AF65-F5344CB8AC3E}">
        <p14:creationId xmlns:p14="http://schemas.microsoft.com/office/powerpoint/2010/main" val="1331213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014" y="34047"/>
            <a:ext cx="8229600" cy="1252728"/>
          </a:xfrm>
        </p:spPr>
        <p:txBody>
          <a:bodyPr/>
          <a:lstStyle/>
          <a:p>
            <a:r>
              <a:rPr lang="en-US" dirty="0" smtClean="0"/>
              <a:t>How your brain works:</a:t>
            </a:r>
            <a:endParaRPr lang="en-US" dirty="0"/>
          </a:p>
        </p:txBody>
      </p:sp>
      <p:sp>
        <p:nvSpPr>
          <p:cNvPr id="3" name="AutoShape 2" descr="data:image/jpeg;base64,/9j/4AAQSkZJRgABAQAAAQABAAD/2wCEAAkGBhIQEBUUEhQUEBIVFRAUFRQVDxAPFRAQFRAVFBQVFBQXGyYeFxkjGhIUHy8gIycpLCwsFR4xNTAqNSYrLSkBCQoKDgwOGg8PFykkHyQsLCwpLCkpLCkpKSkpLCkpKSwpLCwpLCkpLCkpLCkpKSksLCwsLCksLCwpLCkpKSwpLP/AABEIAOEA4QMBIgACEQEDEQH/xAAbAAABBQEBAAAAAAAAAAAAAAAAAgMEBQYBB//EAD0QAAEDAgQDBgMFBwQDAQAAAAEAAhEDBAUSITFBUXEGEyJhgZEyobEjQlLB8QcUM2Jy0fAkkqLhFoLCFf/EABoBAAIDAQEAAAAAAAAAAAAAAAIEAAEDBQb/xAAqEQACAgICAQQBAwUBAAAAAAAAAQIRAxIhMUEEEyJRMhQjYYGRocHRBf/aAAwDAQACEQMRAD8A9uKi3l2WwG7nXoFFfibuED0lRalQuMnUrKWReA4w+yR+/v8AxfIJxmIu8j6KDxS3UyNj8igUmHqiwGJ8x809SxFh45ev91SVHkbj14e662CFPdZPbRowUSqe0unNYdZ3jyPBJsr4tLzUdJIaY/pkOLeG2U+60U1wZuLRckqDiFTw8gppWZ7RXuam8NPENHU0qn5uBVZJUgUZDtFighpOgdDgDoYIkSPVUpv2VBEwVF7YM8bWj4WNa0eghZe0rEvgLndsaS4Nzhjg98bwtZbUYCz/AGWwUkZjotZ3WUK4xCsRCcCbhSqdCBJRpFHGsS+4J4pGaT5fVPCoGjUo1RTsbbb8042modfGWt0GqXbYmCq2RerHjTKBRKkU6oclaIqA5Gm0U81kJJqhJdchHwiuWPQklyZNykG4VNoiTHXOSmlVNe/8WnBP0LyVlurC1ZZyhRe/Qi2QNDT7wBRqmJgfquUcJeNSOBGpDokckxUwxzdHAA+RlBJy+hhKBJGJg8U/TvgfveiqmUMrgkXFrB1AA4EaAjpwKFTaD0RYYxjA7vJT1eSMxGzWzPudFXW+KObo4HqNUqnT5CTyGpVgzA67hPd+hIBPoVPlJ2T4RVC7PEg7Z3oeP/anPqAgzGxHqRCoa1r3Z8bHMPmCPY8VNsntRxm+mBOKatFq3EHNtzm+PvQwHQyHHPPtmHos/f3Hhhvk4k+TQ38laut8+nQ9COP190xhWEkvcypro6DzAAAPu5XNTnS8CziomHxrBKlUFzdSZKyOG2Tm1SCIIOq9XvqQoF2bh9FTUsIp1394zjusEqdDkofFNGgwOllpN6Kc4JNCjkYAnXDKJPFMJC/bGWNhFPxuMnQcOajG7zVMjddJceXknSANdghsOqF1rgcP0VY+7FRxaDmI3jgsL2u7X1hcCjScGtcQ2RuZ8+C2HZ7DxSpgbk6uPEkoJNh1SsdqUIUG4vxT13hWt68bLzHtz2r7g920SSgUG5UgtklbNvh3bag45c0FXgxVpGhJXj/ZrD6rw2oSIPAL0zDG+EAiETbi9S1FSjsWYvSdgnfERyS7W0LjDRJV/aYK0CX6nlwC2hCUhaclEpLSzqPPMc1eW+EMbE6lTwwAaCEBMxxKJhKbZV33Z9j9W+B3lsfRZ+4tHUnQ4R58Ctuo15Ztqtgjp5KsmFS5XZI5GuzId6UK2/8AG3c0Jb2ZmvuRGTf8pP0TZdmkndca1DxCptvs3peBqqwLjODQZngkucuAcfWdln5LfRsbS0bTaGgDQbxEninXOAEnQc+QSLermY13MA/JZvtHjGc90w+EfGRxP4ei6EpqEbE4Qc5UN492nzA06MEHQuLQ6egPBY8YpXt3S8d5TJjQQ5nQfeHkryjREDTVRcVAAGgPiaYImYM6iROy585uXyZ1IRhCOqRb4NilOu3NTeD67Ebhw3HQq7sneIc+I8uK8x/dKpzVCWsY5pcA2k2lVp1SSSXFh6gwTPzW4/Z7UzU3/aPq/wAPxVH53a5p6CQYH+DbBLdqjn5J+KGe11qSZjf8lCwGiBoNPJbPFcNFZkfeGoPmss22yVAT4TsR5qsuPWewzjyqWLQsrluigVHE6SYVpXbLVXZJdCuSMYnKNHKOu6jYkczco0ndTaxhQajZWb4NEjAYrgAFdrgNiD816DZjwDoFS4vQ0BVxaVPsx0QLsOXKRCpnNUdPRY7tP2dbVqyWg+cLXWEkuPMlRroZqsEbaoLrkLW3RA7K4AKbfLgtdaWMuA2kgdExh9KArSzd42xzH1WsI2+Qckq4RobKxbSbDfU8SpCAurppUc18iCuNSiuAKFClyEpCss5CF1ChDMNZCj3BUqoVEcJP+c1z5Dow5qVWENTzqabrt8Pqs2govkaq9oKtMdzsC2WuA1iYcJ9vdQ6TNFNr2odB4gH2P6KMwR6aKnb7NVql8UKaHOgNBLjoABMqyusIbRok1IfVdp5U2/ey/mfP3ndnLUeKpH8o+p/L2UPFr9r6pGhAhjOU/E4/8T7LSSUIW+2LSySk6RU3OGfZCYBLQXayMx0iEj9mNxlq16XMNeInQMcWx/zCsbtgFN+/EaAkjlHuD6qn/Z9Vi9eDpmY8EQRDg4Egz5go/Tx16FZO2elKJdYZTqakeLnxUtCdaT7Im10UdVkaKuJDXSVaYkIcVU3GqUnwxmBGrVJPkkBdc1cASwz4IWKUszCu4TVJpa8JClubKZt6OSRwOoUrmyJ+Awqs3KfIkHqo1eH1yW8BB6pTMOjNBgu19Uuww409zPmhp9B2k27J1LQKwwajmqjy19lXsC0eA20MLuLvoExiVyFcsqRaoQhPiZwrjQlLgUIdQhChAQhChDL1KuiYpBdpjRGVc9jgVX5XDkZXI3Hqm73UAjgkNqyPMIL5LHXiAmaFq6rUDW/e1ngI3KHVVosBscjMxHifr0bwH5rWENmVOeqHbtgo2zw3ZrHR1g69ZKxlam49zByuMkTrqGGZ9z8ltccH+nqDm0jqToAsLVzm4pB40Ae0Dnmp1Sf/AJ9lh6znIov6/wBmeP8AFsRi15Xp5W0wCHfG4/dktAygabSfZRcBqmje95q5sGfCGtYSY0gbkSNSVfi2iWxGkbE6HjofL5LIXbstRzhIhxEgncRt7osSaMpu/B7ICupmzqZqbDvLWmectBTy6YBVYszWfJU9RaPEKWZnRZ2sISuVUxjEyOQmKrsoJKfL0zUGZKsZKA9q2l5YwHMOegUhrqzz8TWpF9goJzNAlRadq4HUuCoajBNXFos6jKrRq9qq7PtS81zSDC+N3RoEs2M/iPqVb4ThbWCYAKJKypJRXydljbsla+1pZWAcgFRYPaZnzwbr68Fok3hjSs5eWVugQhCYMQQhChAQhChAQhChDI03J1oTLGid4UgJAcItUw6Dsdky4RBSr1rnFoaCXToACSVcWPZ4EA1TJ/ADoOp4qowcnSKlJJETCMO71+Yj7Np/3O5f3WoSadMNEAAAbACAEpOwjqqFpS2ZUdobvK1rfxGSeQaR+ZCyF+4suKBOoL4cZ0bNOrz/AM0Wi7TU80icvgAmNpJOnyWNxapUDqckOdnzCIIDG0nCpGm+unX0HH9TP91v6GMatUXtxcCRkOsQTw11jXTh6eqyOO12y50DeNY3nKSByIB6Tx0ibcY28nu2hgqFrS1pygy7KYO/Dl1GmoocRbVgtqtGbV0zmymdG7cA4fkFvgd8vyZThR6r2AvnVbGmX6lpfTnm1hhvygei0awf7JrqbepTiC14ceEl4IJj/wBAt4unHoyImI1crVnL2urLGLrxRy+qobh8pPNPkZxREmsugyob6Z4JsVyEpt9jWpZhqcZQB4Kup3alU7paJopxZJ7gDgpFpaF7oH6BIsKJqvDduZ5Baa1tG0xDfU8SmcePbkXyTrg7bWwptAH6lPIQm1wKghCFCAhC4oQ6hCFCAhCFCGRg8/kgvhKFDqPWU/hloH1ROob4jPlt81z1bdDrkki4w2xFNoJ+MjU8vJTUIT6VKhNuwQhRLrEAzgXRyVlGex099nDDsQ2RPABZTF7ylb1KXePa2Kb9dzmL8odHv7LQULjWoIOYOJPIhxMQeeh+SxHajBB+9srscXOcZcH+IeEtLQ0Df4XeEeXNeclU5ty7Y9D6JFsyk5+dseEtJLY/CWggHcQOcpvFK4JygOaRMOIGoiQND5nTkAmMPo3by9kfERHhHwu3LQXQYAO8/kF3FjUYS7+I2cpkENG4bvx348k1hteQcuvkt/2TXkXVSmZ1pOImd21Wn6OJXpWI4k2k3m47D+68R7GXb6eIMezwgiqyJJEFp08zo0+i9Bq1HOJJMkp6WbWNLsxhj2f8Cq1yXEk7lRqjkPKSEi22OJJA0pZpApOROhqiDYgWwTraMLoal5UaQDZbdm6ficeQA9z/ANLQqj7PVQMwOhJEeeivF0cP4IRy/kCEIWpmCEIUIC4F1ChAQhChAQhChDMO2Vj2fpeFzuZA9AP+1WuOivMJZFFvnJ9ylMS+RvN8ExcSa1YNBJ2CoMQxlz9G+FvzPUpsXbouLu9a1pggnYAGdVT1rjRVTqxB0TH74WnVXQDdlhaYcS+o8ktDgAGw2DH3ucmfkFmO0DaZrtYxzAWgl0ta8tcMrhvtoR/u81qra+boDuTAEjXXlxWI/aPhBqPpupVO5eX6mPC4ZSSXEGZkNHRefyRhNtp1y7Z0MbafIq5rBhbmrBvMyylmJOwAE8j+qZvcaoQ2m+o0wdDGYNzTrI04DjGigP7PSP8AUua8mCDTpl3hjk8kiY46jc8EX1WlWAGrnA+AgjKGxJGWIOhO/I7K8FJ8P/hMseBeF0QLxr2Q5sgOIPw5pAnnJmD181tcy8+tLlzbiiBrD2NMOMOAd4c4PImRx1K9FY0FNyVg4ehioUlhTr7ZMuplqzaN0SA3RKYFHbcwnWXAUtF8j7QlQm2PTryiBBr4U22xl7N/GPPf3VW5y53q1jNrozlFeTTUO0NI/Ech89vcKfSuWO+Fwd0IK8+eSXeShXuIGkdDC0XqH5QPsJ9M9Pr1wxpJ2CpLjtUG/djqVlMPvqlRslziORJKRWusz4TcXsrFZrV0be2x5jmZidUzS7Rgzpp1WZtTEhNd+WkhFQFmpHaMuMADT1UkdoGcQfPbRY3Dq+pSrq8geauiWzZf+Q0fxH2QsD37kINo/Yesvo1FRaGyEUmf0t+iz1U6KfjN6adNjBoXAT/SAFhh7ZrkfAnFb4O0Gw+ZVPV1T1VyjiomULMS0R1TN9QzNPNSiJXMvqiKKilSe/KWfG3LmIMFunExOv8AZZvtbiradbu3SXtY148JLnA5w48/w+5U/DMYdQxF1E7VDlkwPtNSDI5tj1Hmqvt7gIuLyn3bM5qMcJ7whpNMiS6JLT4h1BXnFhisj2/k6qk00YvD7y4dctDnltMu+E1Gg5J/mIMdFv8AEuz4ZSz0hIJb4g8OETpJEa+cysRddiKjCczWSNQ7vHHNHATufXRbnCrLu6FJlQgloJhpzNnQwOEiTr6JqTg5LVlZm3Ej4faP7xsNhoqNaXBwkEuB3mTvvzW4LYK837S9oW0w0NlhFRtQHeHNkgOB0Oo2/VekUn5mg8wD8ls4urMMT8DgSSJS2lIegNkNOtwU2bYKQHrhKppBpsjhpCU6sUpxXMsqqLEh2iS4pcJt4VW0VSZzOqm+sS4kzorQNUe7IhS7Lqh/DKGWnCYY2HqVZPhsJq44nkuvFUjlydtsdLYdPNRLlmpUl9WWtcuXcZZRAFfZ1oeQk1qmapHAKPZOl7il2ztXE80vnlrA3wRTkTNEJvMhc6x/g1VVR8cus9byEAdAn6zo+SqsQqw4O80/g8iGV9Eh9eHQkgqBc3UVGmdJhLr3HhJBTBiTsqcBVVQuiBJMqdb3GYKyjGdorXuX1axHiD++Gs/DqD7BJoXbWuZWOdpNPI0w5oguHDYzHXUwtbitm2o3UTOh0nTj8vyWW7N3DadXuqjXVCxoywx7pDZAzNGk7a+S89nTjOS83/hnVxvaKH7vFILWwWOzNcO8EMIyETziPnCXieFBtIVnuZSAJgNc2ll10jfrtOpUC9vKt0XGlQflnK1zmmnGbTTTr8kh1hcty947w5mAh1V+pa10gh3CDoAOXreDHrzLsHJyqRm8fwwOaBTBe57gNDnJe8xpwdO3qvX6bcuu3AjksFTqvFYw1oh1uIaZbIqDK1smQBr1hbx1SZXXxfOLQi24skhIcuW9SR5rr2pSSceGOxafKG3NXITiCEIY1CEvKuZVAhtySUtzEktVMg08wqS4rd5WazzlWl26AVTYFD7h07hFijtNAZHUGzSFkNCbdRkHzCfrngk0QuqcsrqR+ycORTlZ00Z8lx1OC8cwUihrQ6SoUVuGN0eVFtruSR5lWWFM8L/VUlgPtXdT9Ut6n8Rj0/ZZ98hOd2hIjdmtu3wJVJiNfKM7jp8gFa4jXDGyRI2jrKxt7VdcVO6+6NT/AE8E5CWsWxWUdpJFle0s4DgYmCI1lct7So4OGZpHrITfdvY2G8uPBQqVvXpuzhxnlwKn6qH0F+ll9kwVMrMrtHCQeinUGOcxuV+Q+EkxMjiFX22KZnFtSmBofEpdpSdl3BEjbeEzGSkriLyjKDplrVmNTE6T1gSsTilk2nTNVxyvJJlri1w1gQRqtpUMgA7cemxWb7SWHeUWtDIPEAgkeXnuBouN/wChHXIpdWPeklxRk243UuKlNuao4td8T3ukjaHObBd5F0x6rTULMMDsjIqte3NPhEcCRxEjcqmw3s6+ie8mSNYc2NuEyP8ACri4vX1KTyA0PLYaOAB3mN9Tslp5YyaUXwM5F9C8Jw0Gux7wM+YAlpJa8NcS0n8RGonz6Rrnty7LIdnnPbcBjtw01DrPhgBo8pJ269FsWjidz8l2vSRahycrK7YmnbwJ+8nGOOx3C6NEmqI1G61yw3RMc9WLhcXabpQVz2nF0x9NPoSlQgIVBA5ibLE8CgqEsrL+j4SmMKwoUjn+8VMxDYDmVJYIATXpoLmQr6ib6EPE6ppu+ikEKBcvyuBTomOVafinmFEtx4HjzKsomCobGQX+qohFsG+Byg22GOzFwaY6K4w2hIjmfktZa2DTDY049Fjlx78GuKWpiP3N3I+yF6Z+5s/CPZCx/Tr7Nvdf0Zt9h3rKnNrZHXNP0B91T/8A5raY28R36LU4SQBUJ2gT08Sz93UlyzyOsdGmNXOyGynKdNAJTE4Al0hlsrrjDQ7ZUJtX0bmm7M4NzQdTBkcVsC1RrqxFQaootxdoGS2VMbdIIdw14qFf37aLiXkNGUGTA8Og+uiTVvXW+lTVnB3FuqkYhhVK5YM4DwAeha4ao/VwXqMVx7X9xXD+1OpdMobLtFQuHOZRb90lxgiTzHPYqo/fKjA7M4CoJklrmsos5wGnMIGvUcFZ4d2Sp2tXLTklwdIk5TM5YJOka7/i9E1i2FvFGo6mQXbQ6QS4GADImND7b8uXjUHP49fyOTaSosex7mVSazHB4cAwOAcARTc7bNrEk78lsjssr2MwkWtBtIa5JzazLyZd8yVpnv0XpccVGKSOTJ2zjilMIlMRJ1UpoEIwRDzxShqgtUOpWNM8x9EvmxOXKN8WTXhkyEQuMeHCV1INV2Op2AahwS2pZGiJIjZT3lb7RoU5yr3Uya88ArB5T2BNR5Es0k5cCGnWE3dWge0p6EobLcxImGkxlO4Q+nq5PZNcyeuKMjTiqKEYNQOgG62FpQyjXcqn7PWUeLkInzV+qZpFAhCFQRka90Wtc3gcs+k/3VbmlPX79VFbuuXN26H4LgkU2p4BN0ynWCVEEELsJYagqwGyl7R2wdQf0JTdhcDuWn+QfRSsfM0i0buge6rHPysazbUD0Ca9OuxXO+hrGbR76BLHOa4agtglp8geH9uKrMLv69Vp71xEAB5AIbUcHO2J1g6E6DktK74YVdiLoaovSQ33/rX8ge/LXUsuz/wq3qN0VL2cq5m7QrupsnDAiFSrZ2iiOdrCl26hDs7ngmLimHQnqu0BJ7oz5KEOFsHT1ToMrlNNzlMcEtmx7K12b4slcMfauXNUNaeCA5UmM187m0wdSZPQJSPdDUuixosETxQHoDcrQkuErqJHOY61ONbzTVKfRdqPlQh01NYUmmyQq2m6XK4sWy4DmR9VTIjR29EMaGjYJxCEJsCEIUIYDET4/T80iklXwmp6BLosXJf5HRXSHaTU+wJNNiea1GkC2cDVx4TijXlbK0lFRm2UeNnM9nJrp9VWPrZ7oAbMbr1KlOqSJPEyoOFjNVeeZT0I6oSnK2XUaKtvzJAVm8qqunAOk6LVGZdYINFa1NlW4MPCrGoVaIQH6OU2g5RLhqkWwUIOPOqcpv1j26IyoADfM81CCXN8SQ8gEypEgpuuziqIMCroVn8KuBVuqn8sBX9RgLTw0WP7LuAuLgTJDvlGiw9usloY9y4UzYEyUwHQ9dt64Jgpq6dGo3TAuSqlUbBIe5UovS0y4yeSnUr3O2YhQg/SOqvcLP2jeqoabSTsrqx0Leo+qjLRqULgXUBqCEIUIYG6/iegTlLZCFyvJ0F0S2JYQhaIzZ1yrMX+ArqEcezOXTKKv8I6JjAvvdShCeEi0qKnxH8whCJENDg/wjoFYFCFaKIlzwUi1XUKEH2JFdcQqLG6O6fuPhQhQohV/gPRYfsp/Huf6/yQhTyWumadvxjouXvwldQiBKF3xLQYd8AQhWRFtS2U62QhAEaduwXUIQmoIQhQh//Z"/>
          <p:cNvSpPr>
            <a:spLocks noChangeAspect="1" noChangeArrowheads="1"/>
          </p:cNvSpPr>
          <p:nvPr/>
        </p:nvSpPr>
        <p:spPr bwMode="auto">
          <a:xfrm>
            <a:off x="0" y="-10287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http://www.dawngroves.com/wp-content/uploads/2011/09/neur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219200"/>
            <a:ext cx="4850597" cy="35565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1.bp.blogspot.com/-mYSp0G6sN0o/TiSYxJMGY8I/AAAAAAAAAVg/1rxCT9VtXf0/s200/smell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99" y="2667000"/>
            <a:ext cx="3933825" cy="393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7733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81200"/>
            <a:ext cx="7518400" cy="3840163"/>
          </a:xfrm>
        </p:spPr>
        <p:txBody>
          <a:bodyPr>
            <a:noAutofit/>
          </a:bodyPr>
          <a:lstStyle/>
          <a:p>
            <a:pPr>
              <a:defRPr/>
            </a:pPr>
            <a:r>
              <a:rPr lang="en-US" dirty="0">
                <a:cs typeface="Arial" pitchFamily="34" charset="0"/>
              </a:rPr>
              <a:t>Providing opportunities to talk about concerns</a:t>
            </a:r>
          </a:p>
          <a:p>
            <a:pPr>
              <a:defRPr/>
            </a:pPr>
            <a:r>
              <a:rPr lang="en-US" dirty="0">
                <a:cs typeface="Arial" pitchFamily="34" charset="0"/>
              </a:rPr>
              <a:t>Redirecting or distracting from the problem</a:t>
            </a:r>
          </a:p>
          <a:p>
            <a:pPr>
              <a:defRPr/>
            </a:pPr>
            <a:r>
              <a:rPr lang="en-US" dirty="0">
                <a:cs typeface="Arial" pitchFamily="34" charset="0"/>
              </a:rPr>
              <a:t>Directing the resident to a quiet space where they can calm down naturally </a:t>
            </a:r>
            <a:endParaRPr lang="en-US" dirty="0" smtClean="0">
              <a:cs typeface="Arial" pitchFamily="34" charset="0"/>
            </a:endParaRPr>
          </a:p>
          <a:p>
            <a:pPr>
              <a:defRPr/>
            </a:pPr>
            <a:r>
              <a:rPr lang="en-US" altLang="en-US" dirty="0" smtClean="0"/>
              <a:t>Avoid </a:t>
            </a:r>
            <a:r>
              <a:rPr lang="en-US" altLang="en-US" dirty="0"/>
              <a:t>distractions or stimulus </a:t>
            </a:r>
            <a:r>
              <a:rPr lang="en-US" altLang="en-US" dirty="0" smtClean="0"/>
              <a:t>overload</a:t>
            </a:r>
          </a:p>
          <a:p>
            <a:pPr>
              <a:defRPr/>
            </a:pPr>
            <a:r>
              <a:rPr lang="en-US" altLang="en-US" dirty="0" smtClean="0"/>
              <a:t>Be aware of factors such as fatigue, pain, or stress – don’t push someone past their tolerance level</a:t>
            </a:r>
          </a:p>
          <a:p>
            <a:pPr>
              <a:defRPr/>
            </a:pPr>
            <a:r>
              <a:rPr lang="en-US" altLang="en-US" dirty="0" smtClean="0"/>
              <a:t>Write </a:t>
            </a:r>
            <a:r>
              <a:rPr lang="en-US" altLang="en-US" dirty="0"/>
              <a:t>things down to </a:t>
            </a:r>
            <a:r>
              <a:rPr lang="en-US" altLang="en-US" dirty="0" smtClean="0"/>
              <a:t>reinforce understanding   </a:t>
            </a:r>
            <a:r>
              <a:rPr lang="en-US" altLang="en-US" dirty="0"/>
              <a:t>	</a:t>
            </a:r>
            <a:endParaRPr lang="en-US" dirty="0">
              <a:cs typeface="Arial" pitchFamily="34" charset="0"/>
            </a:endParaRPr>
          </a:p>
          <a:p>
            <a:pPr>
              <a:defRPr/>
            </a:pPr>
            <a:r>
              <a:rPr lang="en-US" dirty="0">
                <a:cs typeface="Arial" pitchFamily="34" charset="0"/>
              </a:rPr>
              <a:t>Provide with respect and empathy</a:t>
            </a:r>
          </a:p>
          <a:p>
            <a:pPr>
              <a:defRPr/>
            </a:pPr>
            <a:r>
              <a:rPr lang="en-US" dirty="0">
                <a:cs typeface="Arial" pitchFamily="34" charset="0"/>
              </a:rPr>
              <a:t>Stating clear, consistent expectations</a:t>
            </a:r>
          </a:p>
          <a:p>
            <a:pPr>
              <a:defRPr/>
            </a:pPr>
            <a:r>
              <a:rPr lang="en-US" dirty="0">
                <a:cs typeface="Arial" pitchFamily="34" charset="0"/>
              </a:rPr>
              <a:t>GPA</a:t>
            </a:r>
            <a:r>
              <a:rPr lang="en-US" dirty="0"/>
              <a:t> works with ABI too!</a:t>
            </a:r>
            <a:endParaRPr lang="en-US" dirty="0">
              <a:cs typeface="Arial" pitchFamily="34" charset="0"/>
            </a:endParaRPr>
          </a:p>
        </p:txBody>
      </p:sp>
      <p:sp>
        <p:nvSpPr>
          <p:cNvPr id="3" name="Title 2"/>
          <p:cNvSpPr>
            <a:spLocks noGrp="1"/>
          </p:cNvSpPr>
          <p:nvPr>
            <p:ph type="title"/>
          </p:nvPr>
        </p:nvSpPr>
        <p:spPr/>
        <p:txBody>
          <a:bodyPr/>
          <a:lstStyle/>
          <a:p>
            <a:r>
              <a:rPr lang="en-US" dirty="0" smtClean="0"/>
              <a:t>Environmental Changes </a:t>
            </a:r>
            <a:endParaRPr lang="en-US" dirty="0"/>
          </a:p>
        </p:txBody>
      </p:sp>
    </p:spTree>
    <p:extLst>
      <p:ext uri="{BB962C8B-B14F-4D97-AF65-F5344CB8AC3E}">
        <p14:creationId xmlns:p14="http://schemas.microsoft.com/office/powerpoint/2010/main" val="15969142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pPr eaLnBrk="1" hangingPunct="1"/>
            <a:r>
              <a:rPr lang="en-US" altLang="en-US" dirty="0" smtClean="0">
                <a:cs typeface="Arial" charset="0"/>
              </a:rPr>
              <a:t>Medication and Restraints</a:t>
            </a:r>
          </a:p>
        </p:txBody>
      </p:sp>
      <p:sp>
        <p:nvSpPr>
          <p:cNvPr id="27651" name="Content Placeholder 2"/>
          <p:cNvSpPr>
            <a:spLocks noGrp="1"/>
          </p:cNvSpPr>
          <p:nvPr>
            <p:ph idx="1"/>
          </p:nvPr>
        </p:nvSpPr>
        <p:spPr>
          <a:xfrm>
            <a:off x="457200" y="2209800"/>
            <a:ext cx="8259763" cy="4648200"/>
          </a:xfrm>
        </p:spPr>
        <p:txBody>
          <a:bodyPr/>
          <a:lstStyle/>
          <a:p>
            <a:pPr eaLnBrk="1" hangingPunct="1"/>
            <a:r>
              <a:rPr lang="en-US" altLang="en-US" sz="2400" dirty="0" smtClean="0">
                <a:cs typeface="Arial" charset="0"/>
              </a:rPr>
              <a:t>Although physical restraints or medications are sometimes useful in controlling behaviour, they place patients at risk and can sometimes escalate the situation</a:t>
            </a:r>
          </a:p>
          <a:p>
            <a:pPr eaLnBrk="1" hangingPunct="1"/>
            <a:r>
              <a:rPr lang="en-US" altLang="en-US" sz="2400" dirty="0" smtClean="0">
                <a:cs typeface="Arial" charset="0"/>
              </a:rPr>
              <a:t>Clients with brain injury may be made </a:t>
            </a:r>
            <a:r>
              <a:rPr lang="en-US" altLang="en-US" sz="2400" b="1" dirty="0" smtClean="0">
                <a:cs typeface="Arial" charset="0"/>
              </a:rPr>
              <a:t>more confused </a:t>
            </a:r>
            <a:r>
              <a:rPr lang="en-US" altLang="en-US" sz="2400" dirty="0" smtClean="0">
                <a:cs typeface="Arial" charset="0"/>
              </a:rPr>
              <a:t>and agitated when medicated or restrained</a:t>
            </a:r>
          </a:p>
          <a:p>
            <a:pPr eaLnBrk="1" hangingPunct="1"/>
            <a:r>
              <a:rPr lang="en-US" altLang="en-US" sz="2400" dirty="0" smtClean="0">
                <a:cs typeface="Arial" charset="0"/>
              </a:rPr>
              <a:t>They may struggle and injure themselves or others</a:t>
            </a:r>
          </a:p>
          <a:p>
            <a:pPr eaLnBrk="1" hangingPunct="1"/>
            <a:r>
              <a:rPr lang="en-US" altLang="en-US" sz="2400" dirty="0" smtClean="0">
                <a:cs typeface="Arial" charset="0"/>
              </a:rPr>
              <a:t>Medications can cause negative side effects</a:t>
            </a:r>
            <a:endParaRPr lang="en-US" altLang="en-US" dirty="0" smtClean="0"/>
          </a:p>
          <a:p>
            <a:pPr eaLnBrk="1" hangingPunct="1"/>
            <a:r>
              <a:rPr lang="en-US" altLang="en-US" sz="2400" dirty="0" smtClean="0">
                <a:cs typeface="Arial" charset="0"/>
              </a:rPr>
              <a:t>Because of this restraints should be used only as a last resort &amp; by someone with knowledge in ABI</a:t>
            </a:r>
          </a:p>
        </p:txBody>
      </p:sp>
    </p:spTree>
    <p:extLst>
      <p:ext uri="{BB962C8B-B14F-4D97-AF65-F5344CB8AC3E}">
        <p14:creationId xmlns:p14="http://schemas.microsoft.com/office/powerpoint/2010/main" val="1574385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667000"/>
            <a:ext cx="8051800" cy="3450696"/>
          </a:xfrm>
        </p:spPr>
        <p:txBody>
          <a:bodyPr/>
          <a:lstStyle/>
          <a:p>
            <a:pPr marL="0" indent="0">
              <a:buNone/>
            </a:pPr>
            <a:r>
              <a:rPr lang="en-US" dirty="0" smtClean="0"/>
              <a:t>Stages of Grief and Loss: Dr. </a:t>
            </a:r>
            <a:r>
              <a:rPr lang="en-US" dirty="0"/>
              <a:t>Roberta </a:t>
            </a:r>
            <a:r>
              <a:rPr lang="en-US" dirty="0" err="1"/>
              <a:t>Temes</a:t>
            </a:r>
            <a:endParaRPr lang="en-US" dirty="0"/>
          </a:p>
          <a:p>
            <a:pPr marL="0" indent="0">
              <a:buNone/>
            </a:pPr>
            <a:endParaRPr lang="en-US" dirty="0" smtClean="0"/>
          </a:p>
          <a:p>
            <a:pPr marL="457200" indent="-457200">
              <a:buFont typeface="+mj-lt"/>
              <a:buAutoNum type="arabicPeriod"/>
            </a:pPr>
            <a:r>
              <a:rPr lang="en-US" dirty="0" smtClean="0"/>
              <a:t>Numbness </a:t>
            </a:r>
            <a:r>
              <a:rPr lang="en-US" dirty="0"/>
              <a:t>(mechanical functioning and social insulation</a:t>
            </a:r>
            <a:r>
              <a:rPr lang="en-US" dirty="0" smtClean="0"/>
              <a:t>)</a:t>
            </a:r>
          </a:p>
          <a:p>
            <a:pPr marL="457200" indent="-457200">
              <a:buFont typeface="+mj-lt"/>
              <a:buAutoNum type="arabicPeriod"/>
            </a:pPr>
            <a:endParaRPr lang="en-US" dirty="0" smtClean="0"/>
          </a:p>
          <a:p>
            <a:pPr marL="457200" indent="-457200">
              <a:buFont typeface="+mj-lt"/>
              <a:buAutoNum type="arabicPeriod"/>
            </a:pPr>
            <a:r>
              <a:rPr lang="en-US" dirty="0" smtClean="0"/>
              <a:t> </a:t>
            </a:r>
            <a:r>
              <a:rPr lang="en-US" dirty="0"/>
              <a:t>Disorganization (intensely painful feelings of loss</a:t>
            </a:r>
            <a:r>
              <a:rPr lang="en-US" dirty="0" smtClean="0"/>
              <a:t>)</a:t>
            </a:r>
          </a:p>
          <a:p>
            <a:pPr marL="457200" indent="-457200">
              <a:buFont typeface="+mj-lt"/>
              <a:buAutoNum type="arabicPeriod"/>
            </a:pPr>
            <a:endParaRPr lang="en-US" dirty="0" smtClean="0"/>
          </a:p>
          <a:p>
            <a:pPr marL="457200" indent="-457200">
              <a:buFont typeface="+mj-lt"/>
              <a:buAutoNum type="arabicPeriod"/>
            </a:pPr>
            <a:r>
              <a:rPr lang="en-US" dirty="0" smtClean="0"/>
              <a:t> </a:t>
            </a:r>
            <a:r>
              <a:rPr lang="en-US" dirty="0"/>
              <a:t>Reorganization (re-entry into a more 'normal' social life.)</a:t>
            </a:r>
          </a:p>
          <a:p>
            <a:endParaRPr lang="en-US" dirty="0"/>
          </a:p>
        </p:txBody>
      </p:sp>
      <p:sp>
        <p:nvSpPr>
          <p:cNvPr id="3" name="Title 2"/>
          <p:cNvSpPr>
            <a:spLocks noGrp="1"/>
          </p:cNvSpPr>
          <p:nvPr>
            <p:ph type="title"/>
          </p:nvPr>
        </p:nvSpPr>
        <p:spPr/>
        <p:txBody>
          <a:bodyPr/>
          <a:lstStyle/>
          <a:p>
            <a:r>
              <a:rPr lang="en-US" dirty="0" smtClean="0"/>
              <a:t>Adjusting to Change</a:t>
            </a:r>
            <a:endParaRPr lang="en-US" dirty="0"/>
          </a:p>
        </p:txBody>
      </p:sp>
    </p:spTree>
    <p:extLst>
      <p:ext uri="{BB962C8B-B14F-4D97-AF65-F5344CB8AC3E}">
        <p14:creationId xmlns:p14="http://schemas.microsoft.com/office/powerpoint/2010/main" val="38062097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dirty="0" smtClean="0"/>
              <a:t>Case Study: Jack</a:t>
            </a:r>
            <a:endParaRPr lang="en-US" dirty="0"/>
          </a:p>
        </p:txBody>
      </p:sp>
      <p:sp>
        <p:nvSpPr>
          <p:cNvPr id="3" name="Content Placeholder 2"/>
          <p:cNvSpPr>
            <a:spLocks noGrp="1"/>
          </p:cNvSpPr>
          <p:nvPr>
            <p:ph idx="1"/>
          </p:nvPr>
        </p:nvSpPr>
        <p:spPr>
          <a:xfrm>
            <a:off x="3755136" y="1993392"/>
            <a:ext cx="5151819" cy="4876800"/>
          </a:xfrm>
        </p:spPr>
        <p:txBody>
          <a:bodyPr/>
          <a:lstStyle/>
          <a:p>
            <a:pPr marL="0" indent="0">
              <a:buNone/>
            </a:pPr>
            <a:r>
              <a:rPr lang="en-US" dirty="0" smtClean="0"/>
              <a:t>Jack is a resident in a long term care home, where he was forced to move after experiencing a brain aneurysm. He is 40 years old and separated from his wife. Staff express difficulty in managing Jack’s behaviour when he becomes upset, which can include yelling, swearing, and grabbing at them.  Some feel he shouldn’t be allowed to remain at the home…</a:t>
            </a:r>
            <a:endParaRPr lang="en-US" dirty="0"/>
          </a:p>
        </p:txBody>
      </p:sp>
      <p:pic>
        <p:nvPicPr>
          <p:cNvPr id="8" name="Picture 4" descr="C:\Documents and Settings\henryr1\Local Settings\Temporary Internet Files\Content.IE5\QQPWOJY6\MP900442410[1].jpg"/>
          <p:cNvPicPr>
            <a:picLocks noChangeAspect="1" noChangeArrowheads="1"/>
          </p:cNvPicPr>
          <p:nvPr/>
        </p:nvPicPr>
        <p:blipFill rotWithShape="1">
          <a:blip r:embed="rId2">
            <a:extLst>
              <a:ext uri="{28A0092B-C50C-407E-A947-70E740481C1C}">
                <a14:useLocalDpi xmlns:a14="http://schemas.microsoft.com/office/drawing/2010/main" val="0"/>
              </a:ext>
            </a:extLst>
          </a:blip>
          <a:srcRect l="5788" t="1940" r="38394" b="61737"/>
          <a:stretch/>
        </p:blipFill>
        <p:spPr bwMode="auto">
          <a:xfrm>
            <a:off x="609600" y="2362200"/>
            <a:ext cx="2552007" cy="2491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5702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3200400"/>
            <a:ext cx="7408333" cy="3450696"/>
          </a:xfrm>
        </p:spPr>
        <p:txBody>
          <a:bodyPr>
            <a:normAutofit/>
          </a:bodyPr>
          <a:lstStyle/>
          <a:p>
            <a:r>
              <a:rPr lang="en-US" sz="2800" dirty="0" smtClean="0">
                <a:solidFill>
                  <a:srgbClr val="C00000"/>
                </a:solidFill>
              </a:rPr>
              <a:t>What might be affecting Jack’s behaviour?</a:t>
            </a:r>
          </a:p>
          <a:p>
            <a:r>
              <a:rPr lang="en-US" sz="2800" dirty="0" smtClean="0">
                <a:solidFill>
                  <a:srgbClr val="C00000"/>
                </a:solidFill>
              </a:rPr>
              <a:t>What do we need to know more about?</a:t>
            </a:r>
          </a:p>
          <a:p>
            <a:r>
              <a:rPr lang="en-US" sz="2800" dirty="0" smtClean="0">
                <a:solidFill>
                  <a:srgbClr val="C00000"/>
                </a:solidFill>
              </a:rPr>
              <a:t>What are some possible solutions?</a:t>
            </a:r>
            <a:endParaRPr lang="en-US" sz="2800" dirty="0">
              <a:solidFill>
                <a:srgbClr val="C00000"/>
              </a:solidFill>
            </a:endParaRPr>
          </a:p>
        </p:txBody>
      </p:sp>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7292797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1752600"/>
            <a:ext cx="7848600" cy="2514600"/>
          </a:xfrm>
        </p:spPr>
        <p:txBody>
          <a:bodyPr>
            <a:normAutofit fontScale="90000"/>
          </a:bodyPr>
          <a:lstStyle/>
          <a:p>
            <a:r>
              <a:rPr lang="en-US" dirty="0" smtClean="0"/>
              <a:t>If you need help related to brain injury, get in touch!</a:t>
            </a:r>
            <a:br>
              <a:rPr lang="en-US" dirty="0" smtClean="0"/>
            </a:br>
            <a:r>
              <a:rPr lang="en-US" dirty="0" smtClean="0"/>
              <a:t>613-547-6969 ext. 165</a:t>
            </a:r>
            <a:br>
              <a:rPr lang="en-US" dirty="0" smtClean="0"/>
            </a:br>
            <a:r>
              <a:rPr lang="en-US" dirty="0" smtClean="0"/>
              <a:t>henryr1@providencecare.ca</a:t>
            </a:r>
            <a:endParaRPr lang="en-US" dirty="0"/>
          </a:p>
        </p:txBody>
      </p:sp>
      <p:sp>
        <p:nvSpPr>
          <p:cNvPr id="5" name="Text Placeholder 4"/>
          <p:cNvSpPr>
            <a:spLocks noGrp="1"/>
          </p:cNvSpPr>
          <p:nvPr>
            <p:ph type="body" idx="1"/>
          </p:nvPr>
        </p:nvSpPr>
        <p:spPr>
          <a:xfrm>
            <a:off x="975673" y="152400"/>
            <a:ext cx="7086600" cy="1447800"/>
          </a:xfrm>
        </p:spPr>
        <p:txBody>
          <a:bodyPr>
            <a:noAutofit/>
          </a:bodyPr>
          <a:lstStyle/>
          <a:p>
            <a:r>
              <a:rPr lang="en-US" sz="5400" dirty="0" smtClean="0"/>
              <a:t>Thanks for being here!</a:t>
            </a:r>
            <a:endParaRPr lang="en-US" sz="5400" dirty="0"/>
          </a:p>
        </p:txBody>
      </p:sp>
      <p:pic>
        <p:nvPicPr>
          <p:cNvPr id="5124" name="Picture 4" descr="C:\Documents and Settings\henryr1\Local Settings\Temporary Internet Files\Content.IE5\CGP5274Y\MC90008358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4330598"/>
            <a:ext cx="1794053" cy="1803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418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762000"/>
            <a:ext cx="7408333" cy="3450696"/>
          </a:xfrm>
        </p:spPr>
        <p:txBody>
          <a:bodyPr>
            <a:normAutofit/>
          </a:bodyPr>
          <a:lstStyle/>
          <a:p>
            <a:pPr marL="0" indent="0" algn="ctr">
              <a:buNone/>
            </a:pPr>
            <a:r>
              <a:rPr lang="en-US" sz="4400" dirty="0" smtClean="0">
                <a:solidFill>
                  <a:srgbClr val="C00000"/>
                </a:solidFill>
              </a:rPr>
              <a:t>What does the brain control?</a:t>
            </a:r>
            <a:endParaRPr lang="en-US" sz="4400" dirty="0">
              <a:solidFill>
                <a:srgbClr val="C00000"/>
              </a:solidFill>
            </a:endParaRPr>
          </a:p>
        </p:txBody>
      </p:sp>
      <p:pic>
        <p:nvPicPr>
          <p:cNvPr id="1028" name="Picture 4" descr="C:\Documents and Settings\henryr1\Local Settings\Temporary Internet Files\Content.IE5\NEOIPFYZ\MC90002256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2512769"/>
            <a:ext cx="3465728" cy="3975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954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2133600"/>
            <a:ext cx="6138333" cy="4267200"/>
          </a:xfrm>
        </p:spPr>
        <p:txBody>
          <a:bodyPr>
            <a:normAutofit fontScale="92500" lnSpcReduction="10000"/>
          </a:bodyPr>
          <a:lstStyle/>
          <a:p>
            <a:r>
              <a:rPr lang="en-US" dirty="0" smtClean="0"/>
              <a:t>Emotions and Mood</a:t>
            </a:r>
          </a:p>
          <a:p>
            <a:r>
              <a:rPr lang="en-US" dirty="0" smtClean="0"/>
              <a:t>Our 5 Senses</a:t>
            </a:r>
          </a:p>
          <a:p>
            <a:r>
              <a:rPr lang="en-US" dirty="0" smtClean="0"/>
              <a:t>Hormonal regulation</a:t>
            </a:r>
          </a:p>
          <a:p>
            <a:r>
              <a:rPr lang="en-US" dirty="0" smtClean="0"/>
              <a:t>Brain chemistry</a:t>
            </a:r>
          </a:p>
          <a:p>
            <a:r>
              <a:rPr lang="en-US" dirty="0" smtClean="0"/>
              <a:t>Sleep and wakefulness</a:t>
            </a:r>
          </a:p>
          <a:p>
            <a:r>
              <a:rPr lang="en-US" dirty="0" smtClean="0"/>
              <a:t>Alertness, concentration, and attention</a:t>
            </a:r>
          </a:p>
          <a:p>
            <a:r>
              <a:rPr lang="en-US" dirty="0" smtClean="0"/>
              <a:t>Movement and balance</a:t>
            </a:r>
          </a:p>
          <a:p>
            <a:r>
              <a:rPr lang="en-US" dirty="0" smtClean="0"/>
              <a:t>Strength</a:t>
            </a:r>
          </a:p>
          <a:p>
            <a:r>
              <a:rPr lang="en-US" dirty="0" smtClean="0"/>
              <a:t>Speed </a:t>
            </a:r>
          </a:p>
          <a:p>
            <a:r>
              <a:rPr lang="en-US" dirty="0" smtClean="0"/>
              <a:t>Speaking and understanding language</a:t>
            </a:r>
          </a:p>
          <a:p>
            <a:r>
              <a:rPr lang="en-US" dirty="0" smtClean="0"/>
              <a:t>Organization and planning</a:t>
            </a:r>
            <a:endParaRPr lang="en-US" dirty="0"/>
          </a:p>
        </p:txBody>
      </p:sp>
      <p:sp>
        <p:nvSpPr>
          <p:cNvPr id="3" name="Title 2"/>
          <p:cNvSpPr>
            <a:spLocks noGrp="1"/>
          </p:cNvSpPr>
          <p:nvPr>
            <p:ph type="title"/>
          </p:nvPr>
        </p:nvSpPr>
        <p:spPr/>
        <p:txBody>
          <a:bodyPr/>
          <a:lstStyle/>
          <a:p>
            <a:r>
              <a:rPr lang="en-US" dirty="0" smtClean="0"/>
              <a:t>Your Brain Controls:</a:t>
            </a:r>
            <a:endParaRPr lang="en-US" dirty="0"/>
          </a:p>
        </p:txBody>
      </p:sp>
    </p:spTree>
    <p:extLst>
      <p:ext uri="{BB962C8B-B14F-4D97-AF65-F5344CB8AC3E}">
        <p14:creationId xmlns:p14="http://schemas.microsoft.com/office/powerpoint/2010/main" val="1372723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headway.revolutiondata-cms.com/uploads/public/images/System%20Images/Sitepages/About%20brain%20injury/Brain%20lob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7147184" cy="528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altLang="en-US" dirty="0" smtClean="0"/>
              <a:t>Most common areas for TBI</a:t>
            </a:r>
          </a:p>
        </p:txBody>
      </p:sp>
      <p:pic>
        <p:nvPicPr>
          <p:cNvPr id="66563"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7253" y="1646238"/>
            <a:ext cx="5749494" cy="4525962"/>
          </a:xfrm>
        </p:spPr>
      </p:pic>
    </p:spTree>
    <p:extLst>
      <p:ext uri="{BB962C8B-B14F-4D97-AF65-F5344CB8AC3E}">
        <p14:creationId xmlns:p14="http://schemas.microsoft.com/office/powerpoint/2010/main" val="1641212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5952</TotalTime>
  <Words>2836</Words>
  <Application>Microsoft Office PowerPoint</Application>
  <PresentationFormat>On-screen Show (4:3)</PresentationFormat>
  <Paragraphs>432</Paragraphs>
  <Slides>55</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Waveform</vt:lpstr>
      <vt:lpstr>Microsoft Excel 97-2003 Worksheet</vt:lpstr>
      <vt:lpstr>Supporting Residents with ABI in LTC</vt:lpstr>
      <vt:lpstr>Brain Injury Defined</vt:lpstr>
      <vt:lpstr>PowerPoint Presentation</vt:lpstr>
      <vt:lpstr>Brain Facts</vt:lpstr>
      <vt:lpstr>How your brain works:</vt:lpstr>
      <vt:lpstr>PowerPoint Presentation</vt:lpstr>
      <vt:lpstr>Your Brain Controls:</vt:lpstr>
      <vt:lpstr>PowerPoint Presentation</vt:lpstr>
      <vt:lpstr>Most common areas for TBI</vt:lpstr>
      <vt:lpstr>Mild, Moderate and Severe </vt:lpstr>
      <vt:lpstr>Brain Injury Symptoms</vt:lpstr>
      <vt:lpstr>An Invisible Injury</vt:lpstr>
      <vt:lpstr>PowerPoint Presentation</vt:lpstr>
      <vt:lpstr>Recovery</vt:lpstr>
      <vt:lpstr>What Affects Recovery?</vt:lpstr>
      <vt:lpstr>How and When? </vt:lpstr>
      <vt:lpstr>What is different about Brain Injury?</vt:lpstr>
      <vt:lpstr>PowerPoint Presentation</vt:lpstr>
      <vt:lpstr>Cognitive Difficulties</vt:lpstr>
      <vt:lpstr>Stroop Test</vt:lpstr>
      <vt:lpstr>Living in the Moment Video Clip:</vt:lpstr>
      <vt:lpstr>Strategies</vt:lpstr>
      <vt:lpstr>Memory </vt:lpstr>
      <vt:lpstr>Memory</vt:lpstr>
      <vt:lpstr>Attention</vt:lpstr>
      <vt:lpstr>Organization and Planning </vt:lpstr>
      <vt:lpstr>Organization and Planning</vt:lpstr>
      <vt:lpstr>Self-Awareness &amp; Insight</vt:lpstr>
      <vt:lpstr>Coping with Fatigue</vt:lpstr>
      <vt:lpstr>Fatigue</vt:lpstr>
      <vt:lpstr>Fatigue</vt:lpstr>
      <vt:lpstr>Sensory System</vt:lpstr>
      <vt:lpstr>Somatic marking</vt:lpstr>
      <vt:lpstr>Problems related to Perception</vt:lpstr>
      <vt:lpstr>PowerPoint Presentation</vt:lpstr>
      <vt:lpstr>Communication</vt:lpstr>
      <vt:lpstr>Communication:</vt:lpstr>
      <vt:lpstr>Cognitive-Communicative Problems   (90 + %)</vt:lpstr>
      <vt:lpstr>Problems related to Communication</vt:lpstr>
      <vt:lpstr>Communication Strategies for Others</vt:lpstr>
      <vt:lpstr>Dealing with Emotions </vt:lpstr>
      <vt:lpstr>Emotions and Mental Health</vt:lpstr>
      <vt:lpstr>Living in the Moment Video Clip</vt:lpstr>
      <vt:lpstr>Behavioural and Emotional Concerns</vt:lpstr>
      <vt:lpstr>Strategies for Behavioural and Emotional Problems</vt:lpstr>
      <vt:lpstr>Personal Changes</vt:lpstr>
      <vt:lpstr>Triggers!   We all have them:</vt:lpstr>
      <vt:lpstr>Environmental Changes</vt:lpstr>
      <vt:lpstr>Early Warning Signals</vt:lpstr>
      <vt:lpstr>Environmental Changes </vt:lpstr>
      <vt:lpstr>Medication and Restraints</vt:lpstr>
      <vt:lpstr>Adjusting to Change</vt:lpstr>
      <vt:lpstr>Case Study: Jack</vt:lpstr>
      <vt:lpstr>Questions:</vt:lpstr>
      <vt:lpstr>If you need help related to brain injury, get in touch! 613-547-6969 ext. 165 henryr1@providencecare.ca</vt:lpstr>
    </vt:vector>
  </TitlesOfParts>
  <Company>Providence 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Henry, Rachael</dc:creator>
  <cp:lastModifiedBy>Henry, Rachael</cp:lastModifiedBy>
  <cp:revision>123</cp:revision>
  <dcterms:created xsi:type="dcterms:W3CDTF">2013-07-16T16:05:46Z</dcterms:created>
  <dcterms:modified xsi:type="dcterms:W3CDTF">2014-03-11T13:41:44Z</dcterms:modified>
</cp:coreProperties>
</file>